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6858000" cx="12192000"/>
  <p:notesSz cx="6858000" cy="9144000"/>
  <p:embeddedFontLst>
    <p:embeddedFont>
      <p:font typeface="Century Gothic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44" roundtripDataSignature="AMtx7mgK6/r9TBJc6ci4DZpCI8mCcwH1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B6A632B-0789-4826-AC61-71E01EF4F967}">
  <a:tblStyle styleId="{7B6A632B-0789-4826-AC61-71E01EF4F967}" styleName="Table_0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2E6EA"/>
          </a:solidFill>
        </a:fill>
      </a:tcStyle>
    </a:wholeTbl>
    <a:band1H>
      <a:tcTxStyle/>
      <a:tcStyle>
        <a:fill>
          <a:solidFill>
            <a:srgbClr val="E4CAD2"/>
          </a:solidFill>
        </a:fill>
      </a:tcStyle>
    </a:band1H>
    <a:band2H>
      <a:tcTxStyle/>
    </a:band2H>
    <a:band1V>
      <a:tcTxStyle/>
      <a:tcStyle>
        <a:fill>
          <a:solidFill>
            <a:srgbClr val="E4CAD2"/>
          </a:solidFill>
        </a:fill>
      </a:tcStyle>
    </a:band1V>
    <a:band2V>
      <a:tcTxStyle/>
    </a:band2V>
    <a:la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87DDFA07-3F0D-4147-A8FC-368A8F572A3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enturyGothic-regular.fntdata"/><Relationship Id="rId20" Type="http://schemas.openxmlformats.org/officeDocument/2006/relationships/slide" Target="slides/slide14.xml"/><Relationship Id="rId42" Type="http://schemas.openxmlformats.org/officeDocument/2006/relationships/font" Target="fonts/CenturyGothic-italic.fntdata"/><Relationship Id="rId41" Type="http://schemas.openxmlformats.org/officeDocument/2006/relationships/font" Target="fonts/CenturyGothic-bold.fntdata"/><Relationship Id="rId22" Type="http://schemas.openxmlformats.org/officeDocument/2006/relationships/slide" Target="slides/slide16.xml"/><Relationship Id="rId44" Type="http://customschemas.google.com/relationships/presentationmetadata" Target="metadata"/><Relationship Id="rId21" Type="http://schemas.openxmlformats.org/officeDocument/2006/relationships/slide" Target="slides/slide15.xml"/><Relationship Id="rId43" Type="http://schemas.openxmlformats.org/officeDocument/2006/relationships/font" Target="fonts/CenturyGothic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f612869314_0_5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f612869314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f612869314_0_5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f612869314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f612869314_0_5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f612869314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612869314_0_5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f612869314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f612869314_0_11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f612869314_0_1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f612869314_0_4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f612869314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f612869314_0_5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f612869314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32"/>
          <p:cNvGrpSpPr/>
          <p:nvPr/>
        </p:nvGrpSpPr>
        <p:grpSpPr>
          <a:xfrm>
            <a:off x="0" y="0"/>
            <a:ext cx="12192011" cy="6858000"/>
            <a:chOff x="0" y="0"/>
            <a:chExt cx="12192011" cy="6858000"/>
          </a:xfrm>
        </p:grpSpPr>
        <p:sp>
          <p:nvSpPr>
            <p:cNvPr id="24" name="Google Shape;24;p3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2"/>
            <p:cNvSpPr/>
            <p:nvPr/>
          </p:nvSpPr>
          <p:spPr>
            <a:xfrm>
              <a:off x="0" y="1587"/>
              <a:ext cx="12192011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6" name="Google Shape;26;p32"/>
          <p:cNvSpPr txBox="1"/>
          <p:nvPr>
            <p:ph type="ctrTitle"/>
          </p:nvPr>
        </p:nvSpPr>
        <p:spPr>
          <a:xfrm>
            <a:off x="1154955" y="2099733"/>
            <a:ext cx="8825700" cy="267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  <a:defRPr sz="54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2"/>
          <p:cNvSpPr txBox="1"/>
          <p:nvPr>
            <p:ph idx="1" type="subTitle"/>
          </p:nvPr>
        </p:nvSpPr>
        <p:spPr>
          <a:xfrm>
            <a:off x="1154955" y="4777380"/>
            <a:ext cx="8825700" cy="8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cap="none">
                <a:solidFill>
                  <a:srgbClr val="EE52A4"/>
                </a:solidFill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32"/>
          <p:cNvSpPr txBox="1"/>
          <p:nvPr>
            <p:ph idx="10" type="dt"/>
          </p:nvPr>
        </p:nvSpPr>
        <p:spPr>
          <a:xfrm rot="5400000">
            <a:off x="10158983" y="1792224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2"/>
          <p:cNvSpPr txBox="1"/>
          <p:nvPr>
            <p:ph idx="11" type="ftr"/>
          </p:nvPr>
        </p:nvSpPr>
        <p:spPr>
          <a:xfrm rot="5400000">
            <a:off x="8951974" y="3227835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32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41"/>
          <p:cNvGrpSpPr/>
          <p:nvPr/>
        </p:nvGrpSpPr>
        <p:grpSpPr>
          <a:xfrm>
            <a:off x="0" y="0"/>
            <a:ext cx="12192011" cy="6858000"/>
            <a:chOff x="0" y="0"/>
            <a:chExt cx="12192011" cy="6858000"/>
          </a:xfrm>
        </p:grpSpPr>
        <p:sp>
          <p:nvSpPr>
            <p:cNvPr id="122" name="Google Shape;122;p4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1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4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4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1"/>
            <p:cNvSpPr/>
            <p:nvPr/>
          </p:nvSpPr>
          <p:spPr>
            <a:xfrm rot="10371520">
              <a:off x="263754" y="4438261"/>
              <a:ext cx="3299420" cy="440920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1"/>
            <p:cNvSpPr/>
            <p:nvPr/>
          </p:nvSpPr>
          <p:spPr>
            <a:xfrm rot="10800000">
              <a:off x="459506" y="321130"/>
              <a:ext cx="11277600" cy="4533900"/>
            </a:xfrm>
            <a:custGeom>
              <a:rect b="b" l="l" r="r" t="t"/>
              <a:pathLst>
                <a:path extrusionOk="0" h="2856" w="7104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30" name="Google Shape;130;p41"/>
            <p:cNvSpPr/>
            <p:nvPr/>
          </p:nvSpPr>
          <p:spPr>
            <a:xfrm>
              <a:off x="0" y="1587"/>
              <a:ext cx="12192011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31" name="Google Shape;131;p41"/>
          <p:cNvSpPr txBox="1"/>
          <p:nvPr>
            <p:ph type="title"/>
          </p:nvPr>
        </p:nvSpPr>
        <p:spPr>
          <a:xfrm>
            <a:off x="1154954" y="4969927"/>
            <a:ext cx="88257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41"/>
          <p:cNvSpPr/>
          <p:nvPr>
            <p:ph idx="2" type="pic"/>
          </p:nvPr>
        </p:nvSpPr>
        <p:spPr>
          <a:xfrm>
            <a:off x="1154954" y="685800"/>
            <a:ext cx="8825700" cy="3429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50"/>
              </a:srgbClr>
            </a:outerShdw>
          </a:effectLst>
        </p:spPr>
      </p:sp>
      <p:sp>
        <p:nvSpPr>
          <p:cNvPr id="133" name="Google Shape;133;p41"/>
          <p:cNvSpPr txBox="1"/>
          <p:nvPr>
            <p:ph idx="1" type="body"/>
          </p:nvPr>
        </p:nvSpPr>
        <p:spPr>
          <a:xfrm>
            <a:off x="1154954" y="5536665"/>
            <a:ext cx="8825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EE52A4"/>
                </a:solidFill>
              </a:defRPr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34" name="Google Shape;134;p41"/>
          <p:cNvSpPr txBox="1"/>
          <p:nvPr>
            <p:ph idx="10" type="dt"/>
          </p:nvPr>
        </p:nvSpPr>
        <p:spPr>
          <a:xfrm>
            <a:off x="10653104" y="6391838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41"/>
          <p:cNvSpPr txBox="1"/>
          <p:nvPr>
            <p:ph idx="11" type="ftr"/>
          </p:nvPr>
        </p:nvSpPr>
        <p:spPr>
          <a:xfrm>
            <a:off x="561110" y="6391838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4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41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 showMasterSp="0">
  <p:cSld name="Title and Caption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42"/>
          <p:cNvGrpSpPr/>
          <p:nvPr/>
        </p:nvGrpSpPr>
        <p:grpSpPr>
          <a:xfrm>
            <a:off x="0" y="0"/>
            <a:ext cx="12192011" cy="6858000"/>
            <a:chOff x="0" y="0"/>
            <a:chExt cx="12192011" cy="6858000"/>
          </a:xfrm>
        </p:grpSpPr>
        <p:sp>
          <p:nvSpPr>
            <p:cNvPr id="140" name="Google Shape;140;p4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4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4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4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42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42"/>
            <p:cNvSpPr/>
            <p:nvPr/>
          </p:nvSpPr>
          <p:spPr>
            <a:xfrm rot="-589939">
              <a:off x="8490949" y="2714870"/>
              <a:ext cx="3299413" cy="440920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42"/>
            <p:cNvSpPr/>
            <p:nvPr/>
          </p:nvSpPr>
          <p:spPr>
            <a:xfrm>
              <a:off x="455612" y="2801319"/>
              <a:ext cx="11277600" cy="3602637"/>
            </a:xfrm>
            <a:custGeom>
              <a:rect b="b" l="l" r="r" t="t"/>
              <a:pathLst>
                <a:path extrusionOk="0" h="7946" w="10000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48" name="Google Shape;148;p42"/>
            <p:cNvSpPr/>
            <p:nvPr/>
          </p:nvSpPr>
          <p:spPr>
            <a:xfrm>
              <a:off x="0" y="1587"/>
              <a:ext cx="12192011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49" name="Google Shape;149;p42"/>
          <p:cNvSpPr txBox="1"/>
          <p:nvPr>
            <p:ph type="title"/>
          </p:nvPr>
        </p:nvSpPr>
        <p:spPr>
          <a:xfrm>
            <a:off x="1148798" y="1063417"/>
            <a:ext cx="8831700" cy="13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42"/>
          <p:cNvSpPr txBox="1"/>
          <p:nvPr>
            <p:ph idx="1" type="body"/>
          </p:nvPr>
        </p:nvSpPr>
        <p:spPr>
          <a:xfrm>
            <a:off x="1154954" y="3543300"/>
            <a:ext cx="8825700" cy="24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51" name="Google Shape;151;p42"/>
          <p:cNvSpPr txBox="1"/>
          <p:nvPr>
            <p:ph idx="10" type="dt"/>
          </p:nvPr>
        </p:nvSpPr>
        <p:spPr>
          <a:xfrm>
            <a:off x="10653104" y="6391838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42"/>
          <p:cNvSpPr txBox="1"/>
          <p:nvPr>
            <p:ph idx="11" type="ftr"/>
          </p:nvPr>
        </p:nvSpPr>
        <p:spPr>
          <a:xfrm>
            <a:off x="561110" y="6391838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4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42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 showMasterSp="0">
  <p:cSld name="Quote with Caption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43"/>
          <p:cNvGrpSpPr/>
          <p:nvPr/>
        </p:nvGrpSpPr>
        <p:grpSpPr>
          <a:xfrm>
            <a:off x="0" y="0"/>
            <a:ext cx="12192011" cy="6858000"/>
            <a:chOff x="0" y="0"/>
            <a:chExt cx="12192011" cy="6858000"/>
          </a:xfrm>
        </p:grpSpPr>
        <p:sp>
          <p:nvSpPr>
            <p:cNvPr id="157" name="Google Shape;157;p4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4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4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43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4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43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43"/>
            <p:cNvSpPr/>
            <p:nvPr/>
          </p:nvSpPr>
          <p:spPr>
            <a:xfrm rot="-589939">
              <a:off x="8490949" y="4185114"/>
              <a:ext cx="3299413" cy="440920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43"/>
            <p:cNvSpPr/>
            <p:nvPr/>
          </p:nvSpPr>
          <p:spPr>
            <a:xfrm>
              <a:off x="455612" y="4241801"/>
              <a:ext cx="11277600" cy="2337160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65" name="Google Shape;165;p43"/>
            <p:cNvSpPr/>
            <p:nvPr/>
          </p:nvSpPr>
          <p:spPr>
            <a:xfrm>
              <a:off x="0" y="1587"/>
              <a:ext cx="12192011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66" name="Google Shape;166;p43"/>
          <p:cNvSpPr txBox="1"/>
          <p:nvPr/>
        </p:nvSpPr>
        <p:spPr>
          <a:xfrm>
            <a:off x="881566" y="607336"/>
            <a:ext cx="8019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9600">
                <a:solidFill>
                  <a:srgbClr val="EE52A4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67" name="Google Shape;167;p43"/>
          <p:cNvSpPr txBox="1"/>
          <p:nvPr/>
        </p:nvSpPr>
        <p:spPr>
          <a:xfrm>
            <a:off x="9884458" y="2613787"/>
            <a:ext cx="6528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9600">
                <a:solidFill>
                  <a:srgbClr val="EE52A4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  <p:sp>
        <p:nvSpPr>
          <p:cNvPr id="168" name="Google Shape;168;p43"/>
          <p:cNvSpPr txBox="1"/>
          <p:nvPr>
            <p:ph type="title"/>
          </p:nvPr>
        </p:nvSpPr>
        <p:spPr>
          <a:xfrm>
            <a:off x="1581878" y="982134"/>
            <a:ext cx="8454000" cy="26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43"/>
          <p:cNvSpPr txBox="1"/>
          <p:nvPr>
            <p:ph idx="1" type="body"/>
          </p:nvPr>
        </p:nvSpPr>
        <p:spPr>
          <a:xfrm>
            <a:off x="1945945" y="3678766"/>
            <a:ext cx="77313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b="0" i="0" sz="1400" cap="small">
                <a:solidFill>
                  <a:srgbClr val="EE52A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70" name="Google Shape;170;p43"/>
          <p:cNvSpPr txBox="1"/>
          <p:nvPr>
            <p:ph idx="2" type="body"/>
          </p:nvPr>
        </p:nvSpPr>
        <p:spPr>
          <a:xfrm>
            <a:off x="1154954" y="5029199"/>
            <a:ext cx="92448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71" name="Google Shape;171;p43"/>
          <p:cNvSpPr txBox="1"/>
          <p:nvPr>
            <p:ph idx="10" type="dt"/>
          </p:nvPr>
        </p:nvSpPr>
        <p:spPr>
          <a:xfrm>
            <a:off x="10653104" y="6391838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43"/>
          <p:cNvSpPr txBox="1"/>
          <p:nvPr>
            <p:ph idx="11" type="ftr"/>
          </p:nvPr>
        </p:nvSpPr>
        <p:spPr>
          <a:xfrm>
            <a:off x="561110" y="6391838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4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43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 showMasterSp="0">
  <p:cSld name="Name Card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44"/>
          <p:cNvGrpSpPr/>
          <p:nvPr/>
        </p:nvGrpSpPr>
        <p:grpSpPr>
          <a:xfrm>
            <a:off x="0" y="0"/>
            <a:ext cx="12192011" cy="6858000"/>
            <a:chOff x="0" y="0"/>
            <a:chExt cx="12192011" cy="6858000"/>
          </a:xfrm>
        </p:grpSpPr>
        <p:sp>
          <p:nvSpPr>
            <p:cNvPr id="177" name="Google Shape;177;p4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4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4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4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4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4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44"/>
            <p:cNvSpPr/>
            <p:nvPr/>
          </p:nvSpPr>
          <p:spPr>
            <a:xfrm rot="-589939">
              <a:off x="8490949" y="4193580"/>
              <a:ext cx="3299413" cy="440920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44"/>
            <p:cNvSpPr/>
            <p:nvPr/>
          </p:nvSpPr>
          <p:spPr>
            <a:xfrm>
              <a:off x="455612" y="4241801"/>
              <a:ext cx="11277600" cy="2337160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85" name="Google Shape;185;p44"/>
            <p:cNvSpPr/>
            <p:nvPr/>
          </p:nvSpPr>
          <p:spPr>
            <a:xfrm>
              <a:off x="0" y="1587"/>
              <a:ext cx="12192011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86" name="Google Shape;186;p44"/>
          <p:cNvSpPr txBox="1"/>
          <p:nvPr>
            <p:ph type="title"/>
          </p:nvPr>
        </p:nvSpPr>
        <p:spPr>
          <a:xfrm>
            <a:off x="1154954" y="2370667"/>
            <a:ext cx="8825700" cy="182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44"/>
          <p:cNvSpPr txBox="1"/>
          <p:nvPr>
            <p:ph idx="1" type="body"/>
          </p:nvPr>
        </p:nvSpPr>
        <p:spPr>
          <a:xfrm>
            <a:off x="1154954" y="5024967"/>
            <a:ext cx="88257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EE52A4"/>
                </a:solidFill>
              </a:defRPr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8" name="Google Shape;188;p44"/>
          <p:cNvSpPr txBox="1"/>
          <p:nvPr>
            <p:ph idx="10" type="dt"/>
          </p:nvPr>
        </p:nvSpPr>
        <p:spPr>
          <a:xfrm>
            <a:off x="10653104" y="6391838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44"/>
          <p:cNvSpPr txBox="1"/>
          <p:nvPr>
            <p:ph idx="11" type="ftr"/>
          </p:nvPr>
        </p:nvSpPr>
        <p:spPr>
          <a:xfrm>
            <a:off x="561110" y="6391838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4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44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5"/>
          <p:cNvSpPr txBox="1"/>
          <p:nvPr>
            <p:ph type="title"/>
          </p:nvPr>
        </p:nvSpPr>
        <p:spPr>
          <a:xfrm>
            <a:off x="1154954" y="973668"/>
            <a:ext cx="88257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45"/>
          <p:cNvSpPr txBox="1"/>
          <p:nvPr>
            <p:ph idx="1" type="body"/>
          </p:nvPr>
        </p:nvSpPr>
        <p:spPr>
          <a:xfrm>
            <a:off x="1154954" y="2603502"/>
            <a:ext cx="31419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95" name="Google Shape;195;p45"/>
          <p:cNvSpPr txBox="1"/>
          <p:nvPr>
            <p:ph idx="2" type="body"/>
          </p:nvPr>
        </p:nvSpPr>
        <p:spPr>
          <a:xfrm>
            <a:off x="1154953" y="3179764"/>
            <a:ext cx="3141900" cy="28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96" name="Google Shape;196;p45"/>
          <p:cNvSpPr txBox="1"/>
          <p:nvPr>
            <p:ph idx="3" type="body"/>
          </p:nvPr>
        </p:nvSpPr>
        <p:spPr>
          <a:xfrm>
            <a:off x="4512721" y="2603500"/>
            <a:ext cx="31470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97" name="Google Shape;197;p45"/>
          <p:cNvSpPr txBox="1"/>
          <p:nvPr>
            <p:ph idx="4" type="body"/>
          </p:nvPr>
        </p:nvSpPr>
        <p:spPr>
          <a:xfrm>
            <a:off x="4512721" y="3179763"/>
            <a:ext cx="3147000" cy="28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98" name="Google Shape;198;p45"/>
          <p:cNvSpPr txBox="1"/>
          <p:nvPr>
            <p:ph idx="5" type="body"/>
          </p:nvPr>
        </p:nvSpPr>
        <p:spPr>
          <a:xfrm>
            <a:off x="7888135" y="2603501"/>
            <a:ext cx="31458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99" name="Google Shape;199;p45"/>
          <p:cNvSpPr txBox="1"/>
          <p:nvPr>
            <p:ph idx="6" type="body"/>
          </p:nvPr>
        </p:nvSpPr>
        <p:spPr>
          <a:xfrm>
            <a:off x="7888329" y="3179762"/>
            <a:ext cx="3145500" cy="28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200" name="Google Shape;200;p45"/>
          <p:cNvCxnSpPr/>
          <p:nvPr/>
        </p:nvCxnSpPr>
        <p:spPr>
          <a:xfrm>
            <a:off x="4403971" y="2569633"/>
            <a:ext cx="0" cy="3492600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1" name="Google Shape;201;p45"/>
          <p:cNvCxnSpPr/>
          <p:nvPr/>
        </p:nvCxnSpPr>
        <p:spPr>
          <a:xfrm>
            <a:off x="7772401" y="2569633"/>
            <a:ext cx="0" cy="3492600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2" name="Google Shape;202;p45"/>
          <p:cNvSpPr txBox="1"/>
          <p:nvPr>
            <p:ph idx="10" type="dt"/>
          </p:nvPr>
        </p:nvSpPr>
        <p:spPr>
          <a:xfrm>
            <a:off x="10653104" y="6391838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45"/>
          <p:cNvSpPr txBox="1"/>
          <p:nvPr>
            <p:ph idx="11" type="ftr"/>
          </p:nvPr>
        </p:nvSpPr>
        <p:spPr>
          <a:xfrm>
            <a:off x="561110" y="6391838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45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6"/>
          <p:cNvSpPr txBox="1"/>
          <p:nvPr>
            <p:ph type="title"/>
          </p:nvPr>
        </p:nvSpPr>
        <p:spPr>
          <a:xfrm>
            <a:off x="1154954" y="973668"/>
            <a:ext cx="88257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46"/>
          <p:cNvSpPr txBox="1"/>
          <p:nvPr>
            <p:ph idx="1" type="body"/>
          </p:nvPr>
        </p:nvSpPr>
        <p:spPr>
          <a:xfrm>
            <a:off x="1154954" y="4532844"/>
            <a:ext cx="30504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08" name="Google Shape;208;p46"/>
          <p:cNvSpPr/>
          <p:nvPr>
            <p:ph idx="2" type="pic"/>
          </p:nvPr>
        </p:nvSpPr>
        <p:spPr>
          <a:xfrm>
            <a:off x="1334553" y="2603500"/>
            <a:ext cx="2691300" cy="15915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50"/>
              </a:srgbClr>
            </a:outerShdw>
          </a:effectLst>
        </p:spPr>
      </p:sp>
      <p:sp>
        <p:nvSpPr>
          <p:cNvPr id="209" name="Google Shape;209;p46"/>
          <p:cNvSpPr txBox="1"/>
          <p:nvPr>
            <p:ph idx="3" type="body"/>
          </p:nvPr>
        </p:nvSpPr>
        <p:spPr>
          <a:xfrm>
            <a:off x="1154954" y="5109106"/>
            <a:ext cx="30504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10" name="Google Shape;210;p46"/>
          <p:cNvSpPr txBox="1"/>
          <p:nvPr>
            <p:ph idx="4" type="body"/>
          </p:nvPr>
        </p:nvSpPr>
        <p:spPr>
          <a:xfrm>
            <a:off x="4568865" y="4532844"/>
            <a:ext cx="30504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11" name="Google Shape;211;p46"/>
          <p:cNvSpPr/>
          <p:nvPr>
            <p:ph idx="5" type="pic"/>
          </p:nvPr>
        </p:nvSpPr>
        <p:spPr>
          <a:xfrm>
            <a:off x="4748462" y="2603500"/>
            <a:ext cx="2691300" cy="15915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50"/>
              </a:srgbClr>
            </a:outerShdw>
          </a:effectLst>
        </p:spPr>
      </p:sp>
      <p:sp>
        <p:nvSpPr>
          <p:cNvPr id="212" name="Google Shape;212;p46"/>
          <p:cNvSpPr txBox="1"/>
          <p:nvPr>
            <p:ph idx="6" type="body"/>
          </p:nvPr>
        </p:nvSpPr>
        <p:spPr>
          <a:xfrm>
            <a:off x="4570172" y="5109105"/>
            <a:ext cx="30504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13" name="Google Shape;213;p46"/>
          <p:cNvSpPr txBox="1"/>
          <p:nvPr>
            <p:ph idx="7" type="body"/>
          </p:nvPr>
        </p:nvSpPr>
        <p:spPr>
          <a:xfrm>
            <a:off x="7982775" y="4532845"/>
            <a:ext cx="30510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14" name="Google Shape;214;p46"/>
          <p:cNvSpPr/>
          <p:nvPr>
            <p:ph idx="8" type="pic"/>
          </p:nvPr>
        </p:nvSpPr>
        <p:spPr>
          <a:xfrm>
            <a:off x="8163031" y="2603500"/>
            <a:ext cx="2691300" cy="15915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50"/>
              </a:srgbClr>
            </a:outerShdw>
          </a:effectLst>
        </p:spPr>
      </p:sp>
      <p:sp>
        <p:nvSpPr>
          <p:cNvPr id="215" name="Google Shape;215;p46"/>
          <p:cNvSpPr txBox="1"/>
          <p:nvPr>
            <p:ph idx="9" type="body"/>
          </p:nvPr>
        </p:nvSpPr>
        <p:spPr>
          <a:xfrm>
            <a:off x="7982775" y="5109104"/>
            <a:ext cx="30510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216" name="Google Shape;216;p46"/>
          <p:cNvCxnSpPr/>
          <p:nvPr/>
        </p:nvCxnSpPr>
        <p:spPr>
          <a:xfrm>
            <a:off x="4405831" y="2569633"/>
            <a:ext cx="0" cy="3492600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7" name="Google Shape;217;p46"/>
          <p:cNvCxnSpPr/>
          <p:nvPr/>
        </p:nvCxnSpPr>
        <p:spPr>
          <a:xfrm>
            <a:off x="7797802" y="2569633"/>
            <a:ext cx="0" cy="3492600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8" name="Google Shape;218;p46"/>
          <p:cNvSpPr txBox="1"/>
          <p:nvPr>
            <p:ph idx="10" type="dt"/>
          </p:nvPr>
        </p:nvSpPr>
        <p:spPr>
          <a:xfrm>
            <a:off x="10653104" y="6391838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46"/>
          <p:cNvSpPr txBox="1"/>
          <p:nvPr>
            <p:ph idx="11" type="ftr"/>
          </p:nvPr>
        </p:nvSpPr>
        <p:spPr>
          <a:xfrm>
            <a:off x="561111" y="6391838"/>
            <a:ext cx="3644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46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7"/>
          <p:cNvSpPr txBox="1"/>
          <p:nvPr>
            <p:ph type="title"/>
          </p:nvPr>
        </p:nvSpPr>
        <p:spPr>
          <a:xfrm>
            <a:off x="1154954" y="973668"/>
            <a:ext cx="88257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47"/>
          <p:cNvSpPr txBox="1"/>
          <p:nvPr>
            <p:ph idx="1" type="body"/>
          </p:nvPr>
        </p:nvSpPr>
        <p:spPr>
          <a:xfrm rot="5400000">
            <a:off x="3859563" y="-101150"/>
            <a:ext cx="3416400" cy="88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24" name="Google Shape;224;p47"/>
          <p:cNvSpPr txBox="1"/>
          <p:nvPr>
            <p:ph idx="10" type="dt"/>
          </p:nvPr>
        </p:nvSpPr>
        <p:spPr>
          <a:xfrm>
            <a:off x="10695439" y="6391838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47"/>
          <p:cNvSpPr txBox="1"/>
          <p:nvPr>
            <p:ph idx="11" type="ftr"/>
          </p:nvPr>
        </p:nvSpPr>
        <p:spPr>
          <a:xfrm>
            <a:off x="561110" y="6391838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47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48"/>
          <p:cNvGrpSpPr/>
          <p:nvPr/>
        </p:nvGrpSpPr>
        <p:grpSpPr>
          <a:xfrm>
            <a:off x="0" y="0"/>
            <a:ext cx="12192011" cy="6858000"/>
            <a:chOff x="0" y="0"/>
            <a:chExt cx="12192011" cy="6858000"/>
          </a:xfrm>
        </p:grpSpPr>
        <p:sp>
          <p:nvSpPr>
            <p:cNvPr id="229" name="Google Shape;229;p4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4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4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4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4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48"/>
            <p:cNvSpPr/>
            <p:nvPr/>
          </p:nvSpPr>
          <p:spPr>
            <a:xfrm>
              <a:off x="414867" y="402165"/>
              <a:ext cx="6510900" cy="6053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48"/>
            <p:cNvSpPr/>
            <p:nvPr/>
          </p:nvSpPr>
          <p:spPr>
            <a:xfrm rot="5101739">
              <a:off x="6294739" y="4577733"/>
              <a:ext cx="3299410" cy="440930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48"/>
            <p:cNvSpPr/>
            <p:nvPr/>
          </p:nvSpPr>
          <p:spPr>
            <a:xfrm rot="5400000">
              <a:off x="4449229" y="2801722"/>
              <a:ext cx="6053675" cy="1254560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38" name="Google Shape;238;p48"/>
            <p:cNvSpPr/>
            <p:nvPr/>
          </p:nvSpPr>
          <p:spPr>
            <a:xfrm>
              <a:off x="0" y="1587"/>
              <a:ext cx="12192011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39" name="Google Shape;239;p48"/>
          <p:cNvSpPr txBox="1"/>
          <p:nvPr>
            <p:ph type="title"/>
          </p:nvPr>
        </p:nvSpPr>
        <p:spPr>
          <a:xfrm rot="5400000">
            <a:off x="6915850" y="2947817"/>
            <a:ext cx="4748700" cy="141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48"/>
          <p:cNvSpPr txBox="1"/>
          <p:nvPr>
            <p:ph idx="1" type="body"/>
          </p:nvPr>
        </p:nvSpPr>
        <p:spPr>
          <a:xfrm rot="5400000">
            <a:off x="1908679" y="524867"/>
            <a:ext cx="4748700" cy="6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41" name="Google Shape;241;p48"/>
          <p:cNvSpPr txBox="1"/>
          <p:nvPr>
            <p:ph idx="10" type="dt"/>
          </p:nvPr>
        </p:nvSpPr>
        <p:spPr>
          <a:xfrm>
            <a:off x="10653104" y="6391838"/>
            <a:ext cx="99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48"/>
          <p:cNvSpPr txBox="1"/>
          <p:nvPr>
            <p:ph idx="11" type="ftr"/>
          </p:nvPr>
        </p:nvSpPr>
        <p:spPr>
          <a:xfrm>
            <a:off x="561110" y="6391838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4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8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3"/>
          <p:cNvSpPr txBox="1"/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3"/>
          <p:cNvSpPr txBox="1"/>
          <p:nvPr>
            <p:ph idx="1" type="body"/>
          </p:nvPr>
        </p:nvSpPr>
        <p:spPr>
          <a:xfrm>
            <a:off x="1154954" y="2603500"/>
            <a:ext cx="8825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35" name="Google Shape;35;p33"/>
          <p:cNvSpPr txBox="1"/>
          <p:nvPr>
            <p:ph idx="10" type="dt"/>
          </p:nvPr>
        </p:nvSpPr>
        <p:spPr>
          <a:xfrm>
            <a:off x="10653104" y="6391838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3"/>
          <p:cNvSpPr txBox="1"/>
          <p:nvPr>
            <p:ph idx="11" type="ftr"/>
          </p:nvPr>
        </p:nvSpPr>
        <p:spPr>
          <a:xfrm>
            <a:off x="561110" y="6391838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3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4"/>
          <p:cNvSpPr txBox="1"/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4"/>
          <p:cNvSpPr txBox="1"/>
          <p:nvPr>
            <p:ph idx="1" type="body"/>
          </p:nvPr>
        </p:nvSpPr>
        <p:spPr>
          <a:xfrm>
            <a:off x="1154954" y="2603500"/>
            <a:ext cx="4825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1" name="Google Shape;41;p34"/>
          <p:cNvSpPr txBox="1"/>
          <p:nvPr>
            <p:ph idx="2" type="body"/>
          </p:nvPr>
        </p:nvSpPr>
        <p:spPr>
          <a:xfrm>
            <a:off x="6208712" y="2603500"/>
            <a:ext cx="4825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2" name="Google Shape;42;p34"/>
          <p:cNvSpPr txBox="1"/>
          <p:nvPr>
            <p:ph idx="10" type="dt"/>
          </p:nvPr>
        </p:nvSpPr>
        <p:spPr>
          <a:xfrm>
            <a:off x="10653104" y="6391838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4"/>
          <p:cNvSpPr txBox="1"/>
          <p:nvPr>
            <p:ph idx="11" type="ftr"/>
          </p:nvPr>
        </p:nvSpPr>
        <p:spPr>
          <a:xfrm>
            <a:off x="561110" y="6391838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4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35"/>
          <p:cNvGrpSpPr/>
          <p:nvPr/>
        </p:nvGrpSpPr>
        <p:grpSpPr>
          <a:xfrm>
            <a:off x="0" y="0"/>
            <a:ext cx="12192011" cy="6858000"/>
            <a:chOff x="0" y="0"/>
            <a:chExt cx="12192011" cy="6858000"/>
          </a:xfrm>
        </p:grpSpPr>
        <p:sp>
          <p:nvSpPr>
            <p:cNvPr id="47" name="Google Shape;47;p3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5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5"/>
            <p:cNvSpPr/>
            <p:nvPr/>
          </p:nvSpPr>
          <p:spPr>
            <a:xfrm>
              <a:off x="7289800" y="402165"/>
              <a:ext cx="4479000" cy="6053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35"/>
            <p:cNvSpPr/>
            <p:nvPr/>
          </p:nvSpPr>
          <p:spPr>
            <a:xfrm rot="-5400000">
              <a:off x="3787243" y="2801718"/>
              <a:ext cx="6053675" cy="1254560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55" name="Google Shape;55;p35"/>
            <p:cNvSpPr/>
            <p:nvPr/>
          </p:nvSpPr>
          <p:spPr>
            <a:xfrm rot="-5677505">
              <a:off x="4698346" y="1826074"/>
              <a:ext cx="3299419" cy="440920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35"/>
            <p:cNvSpPr/>
            <p:nvPr/>
          </p:nvSpPr>
          <p:spPr>
            <a:xfrm>
              <a:off x="0" y="1587"/>
              <a:ext cx="12192011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57" name="Google Shape;57;p35"/>
          <p:cNvSpPr txBox="1"/>
          <p:nvPr>
            <p:ph type="title"/>
          </p:nvPr>
        </p:nvSpPr>
        <p:spPr>
          <a:xfrm>
            <a:off x="1154954" y="2677645"/>
            <a:ext cx="4350900" cy="22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5"/>
          <p:cNvSpPr txBox="1"/>
          <p:nvPr>
            <p:ph idx="1" type="body"/>
          </p:nvPr>
        </p:nvSpPr>
        <p:spPr>
          <a:xfrm>
            <a:off x="6895559" y="2677644"/>
            <a:ext cx="3757500" cy="22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EE52A4"/>
                </a:solidFill>
              </a:defRPr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" name="Google Shape;59;p35"/>
          <p:cNvSpPr txBox="1"/>
          <p:nvPr>
            <p:ph idx="10" type="dt"/>
          </p:nvPr>
        </p:nvSpPr>
        <p:spPr>
          <a:xfrm>
            <a:off x="10653104" y="6391838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5"/>
          <p:cNvSpPr txBox="1"/>
          <p:nvPr>
            <p:ph idx="11" type="ftr"/>
          </p:nvPr>
        </p:nvSpPr>
        <p:spPr>
          <a:xfrm>
            <a:off x="561110" y="6391838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5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6"/>
          <p:cNvSpPr txBox="1"/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6"/>
          <p:cNvSpPr txBox="1"/>
          <p:nvPr>
            <p:ph idx="1" type="body"/>
          </p:nvPr>
        </p:nvSpPr>
        <p:spPr>
          <a:xfrm>
            <a:off x="1154954" y="2603500"/>
            <a:ext cx="48252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6" name="Google Shape;66;p36"/>
          <p:cNvSpPr txBox="1"/>
          <p:nvPr>
            <p:ph idx="2" type="body"/>
          </p:nvPr>
        </p:nvSpPr>
        <p:spPr>
          <a:xfrm>
            <a:off x="1154954" y="3179762"/>
            <a:ext cx="4825200" cy="28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7" name="Google Shape;67;p36"/>
          <p:cNvSpPr txBox="1"/>
          <p:nvPr>
            <p:ph idx="3" type="body"/>
          </p:nvPr>
        </p:nvSpPr>
        <p:spPr>
          <a:xfrm>
            <a:off x="6208712" y="2603500"/>
            <a:ext cx="48252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8" name="Google Shape;68;p36"/>
          <p:cNvSpPr txBox="1"/>
          <p:nvPr>
            <p:ph idx="4" type="body"/>
          </p:nvPr>
        </p:nvSpPr>
        <p:spPr>
          <a:xfrm>
            <a:off x="6208712" y="3179762"/>
            <a:ext cx="4825200" cy="28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rtl="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rtl="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rtl="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rtl="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rtl="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rtl="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rtl="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69" name="Google Shape;69;p36"/>
          <p:cNvSpPr txBox="1"/>
          <p:nvPr>
            <p:ph idx="10" type="dt"/>
          </p:nvPr>
        </p:nvSpPr>
        <p:spPr>
          <a:xfrm>
            <a:off x="10653104" y="6391838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6"/>
          <p:cNvSpPr txBox="1"/>
          <p:nvPr>
            <p:ph idx="11" type="ftr"/>
          </p:nvPr>
        </p:nvSpPr>
        <p:spPr>
          <a:xfrm>
            <a:off x="561110" y="6391838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6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7"/>
          <p:cNvSpPr txBox="1"/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7"/>
          <p:cNvSpPr txBox="1"/>
          <p:nvPr>
            <p:ph idx="10" type="dt"/>
          </p:nvPr>
        </p:nvSpPr>
        <p:spPr>
          <a:xfrm>
            <a:off x="10653104" y="6391838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7"/>
          <p:cNvSpPr txBox="1"/>
          <p:nvPr>
            <p:ph idx="11" type="ftr"/>
          </p:nvPr>
        </p:nvSpPr>
        <p:spPr>
          <a:xfrm>
            <a:off x="561110" y="6391838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7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8"/>
          <p:cNvSpPr txBox="1"/>
          <p:nvPr>
            <p:ph idx="10" type="dt"/>
          </p:nvPr>
        </p:nvSpPr>
        <p:spPr>
          <a:xfrm>
            <a:off x="10653104" y="6391838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8"/>
          <p:cNvSpPr txBox="1"/>
          <p:nvPr>
            <p:ph idx="11" type="ftr"/>
          </p:nvPr>
        </p:nvSpPr>
        <p:spPr>
          <a:xfrm>
            <a:off x="561110" y="6391838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38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39"/>
          <p:cNvGrpSpPr/>
          <p:nvPr/>
        </p:nvGrpSpPr>
        <p:grpSpPr>
          <a:xfrm>
            <a:off x="0" y="0"/>
            <a:ext cx="12192011" cy="6858000"/>
            <a:chOff x="0" y="0"/>
            <a:chExt cx="12192011" cy="6858000"/>
          </a:xfrm>
        </p:grpSpPr>
        <p:sp>
          <p:nvSpPr>
            <p:cNvPr id="84" name="Google Shape;84;p3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9"/>
            <p:cNvSpPr/>
            <p:nvPr/>
          </p:nvSpPr>
          <p:spPr>
            <a:xfrm>
              <a:off x="5713412" y="402165"/>
              <a:ext cx="6055200" cy="6053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9"/>
            <p:cNvSpPr/>
            <p:nvPr/>
          </p:nvSpPr>
          <p:spPr>
            <a:xfrm rot="-5677505">
              <a:off x="3140479" y="1826074"/>
              <a:ext cx="3299419" cy="440920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9"/>
            <p:cNvSpPr/>
            <p:nvPr/>
          </p:nvSpPr>
          <p:spPr>
            <a:xfrm rot="-5400000">
              <a:off x="2229375" y="2801718"/>
              <a:ext cx="6053675" cy="1254560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93" name="Google Shape;93;p39"/>
            <p:cNvSpPr/>
            <p:nvPr/>
          </p:nvSpPr>
          <p:spPr>
            <a:xfrm>
              <a:off x="0" y="1587"/>
              <a:ext cx="12192011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94" name="Google Shape;94;p39"/>
          <p:cNvSpPr txBox="1"/>
          <p:nvPr>
            <p:ph type="title"/>
          </p:nvPr>
        </p:nvSpPr>
        <p:spPr>
          <a:xfrm>
            <a:off x="1154955" y="1295400"/>
            <a:ext cx="27933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9"/>
          <p:cNvSpPr txBox="1"/>
          <p:nvPr>
            <p:ph idx="1" type="body"/>
          </p:nvPr>
        </p:nvSpPr>
        <p:spPr>
          <a:xfrm>
            <a:off x="5781146" y="1447800"/>
            <a:ext cx="51900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96" name="Google Shape;96;p39"/>
          <p:cNvSpPr txBox="1"/>
          <p:nvPr>
            <p:ph idx="2" type="body"/>
          </p:nvPr>
        </p:nvSpPr>
        <p:spPr>
          <a:xfrm>
            <a:off x="1154954" y="3129280"/>
            <a:ext cx="2793300" cy="28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EE52A4"/>
                </a:solidFill>
              </a:defRPr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7" name="Google Shape;97;p39"/>
          <p:cNvSpPr txBox="1"/>
          <p:nvPr>
            <p:ph idx="10" type="dt"/>
          </p:nvPr>
        </p:nvSpPr>
        <p:spPr>
          <a:xfrm>
            <a:off x="10653104" y="6391838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9"/>
          <p:cNvSpPr txBox="1"/>
          <p:nvPr>
            <p:ph idx="11" type="ftr"/>
          </p:nvPr>
        </p:nvSpPr>
        <p:spPr>
          <a:xfrm>
            <a:off x="561110" y="6391838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9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40"/>
          <p:cNvGrpSpPr/>
          <p:nvPr/>
        </p:nvGrpSpPr>
        <p:grpSpPr>
          <a:xfrm>
            <a:off x="0" y="0"/>
            <a:ext cx="12192011" cy="6858000"/>
            <a:chOff x="0" y="0"/>
            <a:chExt cx="12192011" cy="6858000"/>
          </a:xfrm>
        </p:grpSpPr>
        <p:sp>
          <p:nvSpPr>
            <p:cNvPr id="103" name="Google Shape;103;p4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4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4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4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4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40"/>
            <p:cNvSpPr/>
            <p:nvPr/>
          </p:nvSpPr>
          <p:spPr>
            <a:xfrm>
              <a:off x="6172200" y="402165"/>
              <a:ext cx="5596500" cy="6053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40"/>
            <p:cNvSpPr/>
            <p:nvPr/>
          </p:nvSpPr>
          <p:spPr>
            <a:xfrm rot="-5677505">
              <a:off x="4203588" y="1826074"/>
              <a:ext cx="3299419" cy="440920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40"/>
            <p:cNvSpPr/>
            <p:nvPr/>
          </p:nvSpPr>
          <p:spPr>
            <a:xfrm rot="-5400000">
              <a:off x="3295430" y="2801718"/>
              <a:ext cx="6053675" cy="1254560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12" name="Google Shape;112;p40"/>
            <p:cNvSpPr/>
            <p:nvPr/>
          </p:nvSpPr>
          <p:spPr>
            <a:xfrm>
              <a:off x="0" y="1587"/>
              <a:ext cx="12192011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13" name="Google Shape;113;p40"/>
          <p:cNvSpPr txBox="1"/>
          <p:nvPr>
            <p:ph type="title"/>
          </p:nvPr>
        </p:nvSpPr>
        <p:spPr>
          <a:xfrm>
            <a:off x="1154955" y="1693333"/>
            <a:ext cx="3865200" cy="173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sz="36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40"/>
          <p:cNvSpPr/>
          <p:nvPr>
            <p:ph idx="2" type="pic"/>
          </p:nvPr>
        </p:nvSpPr>
        <p:spPr>
          <a:xfrm>
            <a:off x="6547870" y="1143000"/>
            <a:ext cx="3227100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50"/>
              </a:srgbClr>
            </a:outerShdw>
          </a:effectLst>
        </p:spPr>
      </p:sp>
      <p:sp>
        <p:nvSpPr>
          <p:cNvPr id="115" name="Google Shape;115;p40"/>
          <p:cNvSpPr txBox="1"/>
          <p:nvPr>
            <p:ph idx="1" type="body"/>
          </p:nvPr>
        </p:nvSpPr>
        <p:spPr>
          <a:xfrm>
            <a:off x="1154954" y="3657600"/>
            <a:ext cx="3859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EE52A4"/>
                </a:solidFill>
              </a:defRPr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16" name="Google Shape;116;p40"/>
          <p:cNvSpPr txBox="1"/>
          <p:nvPr>
            <p:ph idx="10" type="dt"/>
          </p:nvPr>
        </p:nvSpPr>
        <p:spPr>
          <a:xfrm>
            <a:off x="10653104" y="6391838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40"/>
          <p:cNvSpPr txBox="1"/>
          <p:nvPr>
            <p:ph idx="11" type="ftr"/>
          </p:nvPr>
        </p:nvSpPr>
        <p:spPr>
          <a:xfrm>
            <a:off x="561110" y="6391838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4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40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31"/>
          <p:cNvGrpSpPr/>
          <p:nvPr/>
        </p:nvGrpSpPr>
        <p:grpSpPr>
          <a:xfrm>
            <a:off x="0" y="0"/>
            <a:ext cx="12192011" cy="6858000"/>
            <a:chOff x="0" y="0"/>
            <a:chExt cx="12192011" cy="6858000"/>
          </a:xfrm>
        </p:grpSpPr>
        <p:sp>
          <p:nvSpPr>
            <p:cNvPr id="7" name="Google Shape;7;p3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" name="Google Shape;8;p31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" name="Google Shape;9;p3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" name="Google Shape;10;p3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3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3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31"/>
            <p:cNvSpPr/>
            <p:nvPr/>
          </p:nvSpPr>
          <p:spPr>
            <a:xfrm rot="-589939">
              <a:off x="8490949" y="1797513"/>
              <a:ext cx="3299413" cy="440920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31"/>
            <p:cNvSpPr/>
            <p:nvPr/>
          </p:nvSpPr>
          <p:spPr>
            <a:xfrm>
              <a:off x="459506" y="1866405"/>
              <a:ext cx="11277600" cy="4533900"/>
            </a:xfrm>
            <a:custGeom>
              <a:rect b="b" l="l" r="r" t="t"/>
              <a:pathLst>
                <a:path extrusionOk="0" h="2856" w="7104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5" name="Google Shape;15;p31"/>
            <p:cNvSpPr/>
            <p:nvPr/>
          </p:nvSpPr>
          <p:spPr>
            <a:xfrm>
              <a:off x="0" y="1587"/>
              <a:ext cx="12192011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6" name="Google Shape;16;p31"/>
          <p:cNvSpPr txBox="1"/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" name="Google Shape;17;p31"/>
          <p:cNvSpPr txBox="1"/>
          <p:nvPr>
            <p:ph idx="1" type="body"/>
          </p:nvPr>
        </p:nvSpPr>
        <p:spPr>
          <a:xfrm>
            <a:off x="1154954" y="2603500"/>
            <a:ext cx="8761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" name="Google Shape;18;p31"/>
          <p:cNvSpPr txBox="1"/>
          <p:nvPr>
            <p:ph idx="10" type="dt"/>
          </p:nvPr>
        </p:nvSpPr>
        <p:spPr>
          <a:xfrm>
            <a:off x="10653104" y="6391838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" name="Google Shape;19;p31"/>
          <p:cNvSpPr txBox="1"/>
          <p:nvPr>
            <p:ph idx="11" type="ftr"/>
          </p:nvPr>
        </p:nvSpPr>
        <p:spPr>
          <a:xfrm>
            <a:off x="561110" y="6391838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" name="Google Shape;20;p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1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8.pn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5.png"/><Relationship Id="rId5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36.png"/><Relationship Id="rId6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Relationship Id="rId5" Type="http://schemas.openxmlformats.org/officeDocument/2006/relationships/image" Target="../media/image37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6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Relationship Id="rId4" Type="http://schemas.openxmlformats.org/officeDocument/2006/relationships/image" Target="../media/image4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Relationship Id="rId4" Type="http://schemas.openxmlformats.org/officeDocument/2006/relationships/image" Target="../media/image5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2.png"/><Relationship Id="rId4" Type="http://schemas.openxmlformats.org/officeDocument/2006/relationships/image" Target="../media/image4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png"/><Relationship Id="rId4" Type="http://schemas.openxmlformats.org/officeDocument/2006/relationships/image" Target="../media/image5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4.png"/><Relationship Id="rId4" Type="http://schemas.openxmlformats.org/officeDocument/2006/relationships/image" Target="../media/image41.png"/><Relationship Id="rId5" Type="http://schemas.openxmlformats.org/officeDocument/2006/relationships/image" Target="../media/image5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0.png"/><Relationship Id="rId4" Type="http://schemas.openxmlformats.org/officeDocument/2006/relationships/image" Target="../media/image50.png"/><Relationship Id="rId5" Type="http://schemas.openxmlformats.org/officeDocument/2006/relationships/image" Target="../media/image59.png"/><Relationship Id="rId6" Type="http://schemas.openxmlformats.org/officeDocument/2006/relationships/image" Target="../media/image6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"/>
          <p:cNvSpPr txBox="1"/>
          <p:nvPr>
            <p:ph type="ctrTitle"/>
          </p:nvPr>
        </p:nvSpPr>
        <p:spPr>
          <a:xfrm>
            <a:off x="1154955" y="2099733"/>
            <a:ext cx="8825700" cy="267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</a:pPr>
            <a:r>
              <a:rPr lang="en-IN"/>
              <a:t>BLACK FRIDAY SALES</a:t>
            </a:r>
            <a:endParaRPr/>
          </a:p>
        </p:txBody>
      </p:sp>
      <p:sp>
        <p:nvSpPr>
          <p:cNvPr id="250" name="Google Shape;250;p1"/>
          <p:cNvSpPr txBox="1"/>
          <p:nvPr>
            <p:ph idx="1" type="subTitle"/>
          </p:nvPr>
        </p:nvSpPr>
        <p:spPr>
          <a:xfrm>
            <a:off x="1154955" y="4777380"/>
            <a:ext cx="8825700" cy="8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IN"/>
              <a:t>BY: Soumit Kar</a:t>
            </a:r>
            <a:endParaRPr/>
          </a:p>
        </p:txBody>
      </p:sp>
      <p:pic>
        <p:nvPicPr>
          <p:cNvPr id="251" name="Google Shape;251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105025" cy="7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612869314_0_584"/>
          <p:cNvSpPr txBox="1"/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Power bi chart</a:t>
            </a:r>
            <a:endParaRPr/>
          </a:p>
        </p:txBody>
      </p:sp>
      <p:sp>
        <p:nvSpPr>
          <p:cNvPr id="312" name="Google Shape;312;gf612869314_0_584"/>
          <p:cNvSpPr txBox="1"/>
          <p:nvPr/>
        </p:nvSpPr>
        <p:spPr>
          <a:xfrm>
            <a:off x="986650" y="2555575"/>
            <a:ext cx="8151900" cy="3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Slicer : Product id, user id, gender, marital status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Score Card : Total revenue, unit sold, city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Chart: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Purchase by gender and marital status  (donut chart)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Product category wise purchase   (matrix table)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Purchase by city category    (tree map)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Purchase by age distribution    (barplot)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Purchase by occupation     (funnel chart)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3" name="Google Shape;313;gf612869314_0_5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"/>
            <a:ext cx="2105025" cy="7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gf612869314_0_5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50" y="0"/>
            <a:ext cx="4786299" cy="3765474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f612869314_0_505"/>
          <p:cNvSpPr txBox="1"/>
          <p:nvPr/>
        </p:nvSpPr>
        <p:spPr>
          <a:xfrm>
            <a:off x="557225" y="185750"/>
            <a:ext cx="350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latin typeface="Century Gothic"/>
                <a:ea typeface="Century Gothic"/>
                <a:cs typeface="Century Gothic"/>
                <a:sym typeface="Century Gothic"/>
              </a:rPr>
              <a:t>Gender</a:t>
            </a:r>
            <a:endParaRPr b="1"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0" name="Google Shape;320;gf612869314_0_505"/>
          <p:cNvPicPr preferRelativeResize="0"/>
          <p:nvPr>
            <p:ph idx="4294967295" type="body"/>
          </p:nvPr>
        </p:nvPicPr>
        <p:blipFill rotWithShape="1">
          <a:blip r:embed="rId4">
            <a:alphaModFix/>
          </a:blip>
          <a:srcRect b="25372" l="17913" r="35822" t="18864"/>
          <a:stretch/>
        </p:blipFill>
        <p:spPr>
          <a:xfrm>
            <a:off x="0" y="3286125"/>
            <a:ext cx="5257800" cy="35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f612869314_0_505"/>
          <p:cNvSpPr txBox="1"/>
          <p:nvPr/>
        </p:nvSpPr>
        <p:spPr>
          <a:xfrm>
            <a:off x="5886450" y="1228725"/>
            <a:ext cx="6201000" cy="11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en-IN" sz="19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We can conclude that Male(75%) shop more than Female(25%) by the pie chart.</a:t>
            </a:r>
            <a:endParaRPr sz="19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2" name="Google Shape;322;gf612869314_0_505"/>
          <p:cNvSpPr txBox="1"/>
          <p:nvPr/>
        </p:nvSpPr>
        <p:spPr>
          <a:xfrm>
            <a:off x="5715000" y="3629025"/>
            <a:ext cx="64770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en-I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People within range of 26-35 shopped most.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en-I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While people in age-range 0-17 or 55+ shopped least and almost none compared to 26-35.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en-I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Also, overall people within age range 18-45 are the group which makes maximum population of shopping.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3" name="Google Shape;323;gf612869314_0_5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86975" y="0"/>
            <a:ext cx="2105025" cy="7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1"/>
          <p:cNvSpPr txBox="1"/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Analyse “Purchase” : Barplot</a:t>
            </a:r>
            <a:endParaRPr/>
          </a:p>
        </p:txBody>
      </p:sp>
      <p:pic>
        <p:nvPicPr>
          <p:cNvPr id="329" name="Google Shape;329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8680" l="17602" r="34095" t="24163"/>
          <a:stretch/>
        </p:blipFill>
        <p:spPr>
          <a:xfrm>
            <a:off x="0" y="2000250"/>
            <a:ext cx="6372300" cy="485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11"/>
          <p:cNvSpPr txBox="1"/>
          <p:nvPr/>
        </p:nvSpPr>
        <p:spPr>
          <a:xfrm>
            <a:off x="6557975" y="2614625"/>
            <a:ext cx="55578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Times New Roman"/>
              <a:buChar char="●"/>
            </a:pPr>
            <a:r>
              <a:rPr lang="en-I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Average dollars shoppers spent =  9334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Times New Roman"/>
              <a:buChar char="●"/>
            </a:pPr>
            <a:r>
              <a:rPr lang="en-I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Hardly a shopper spend above $19000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Times New Roman"/>
              <a:buChar char="●"/>
            </a:pPr>
            <a:r>
              <a:rPr lang="en-I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Shoppers mostly spent an amount of approximately 6800 or 8700 as they got highest peak in barplot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1" name="Google Shape;331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10750" y="80600"/>
            <a:ext cx="2105025" cy="7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2"/>
          <p:cNvSpPr txBox="1"/>
          <p:nvPr>
            <p:ph type="title"/>
          </p:nvPr>
        </p:nvSpPr>
        <p:spPr>
          <a:xfrm>
            <a:off x="781843" y="37888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Analyse “Purchase” : Histograms</a:t>
            </a:r>
            <a:endParaRPr/>
          </a:p>
        </p:txBody>
      </p:sp>
      <p:pic>
        <p:nvPicPr>
          <p:cNvPr id="337" name="Google Shape;337;p12"/>
          <p:cNvPicPr preferRelativeResize="0"/>
          <p:nvPr/>
        </p:nvPicPr>
        <p:blipFill rotWithShape="1">
          <a:blip r:embed="rId3">
            <a:alphaModFix/>
          </a:blip>
          <a:srcRect b="6943" l="18281" r="36875" t="38612"/>
          <a:stretch/>
        </p:blipFill>
        <p:spPr>
          <a:xfrm>
            <a:off x="466725" y="1037377"/>
            <a:ext cx="4905374" cy="328122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8" name="Google Shape;338;p12"/>
          <p:cNvPicPr preferRelativeResize="0"/>
          <p:nvPr/>
        </p:nvPicPr>
        <p:blipFill rotWithShape="1">
          <a:blip r:embed="rId4">
            <a:alphaModFix/>
          </a:blip>
          <a:srcRect b="7777" l="20624" r="37969" t="39028"/>
          <a:stretch/>
        </p:blipFill>
        <p:spPr>
          <a:xfrm>
            <a:off x="6467475" y="1046902"/>
            <a:ext cx="5438774" cy="328122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9" name="Google Shape;339;p12"/>
          <p:cNvSpPr txBox="1"/>
          <p:nvPr/>
        </p:nvSpPr>
        <p:spPr>
          <a:xfrm>
            <a:off x="466725" y="4383300"/>
            <a:ext cx="114396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Break=10 </a:t>
            </a:r>
            <a:endParaRPr b="1"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see max data lies between 5000-10000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Break = 20</a:t>
            </a:r>
            <a:endParaRPr b="1"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can see there are some figures which are not at all spent and good amount is spent near 15000 and b/w 5000-10000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0" name="Google Shape;340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15981" y="0"/>
            <a:ext cx="2076008" cy="742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f612869314_0_520"/>
          <p:cNvSpPr txBox="1"/>
          <p:nvPr>
            <p:ph type="title"/>
          </p:nvPr>
        </p:nvSpPr>
        <p:spPr>
          <a:xfrm>
            <a:off x="1122604" y="714868"/>
            <a:ext cx="8761500" cy="707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Analyse “Purchase” : Histograms</a:t>
            </a:r>
            <a:endParaRPr/>
          </a:p>
        </p:txBody>
      </p:sp>
      <p:pic>
        <p:nvPicPr>
          <p:cNvPr id="346" name="Google Shape;346;gf612869314_0_520"/>
          <p:cNvPicPr preferRelativeResize="0"/>
          <p:nvPr/>
        </p:nvPicPr>
        <p:blipFill rotWithShape="1">
          <a:blip r:embed="rId3">
            <a:alphaModFix/>
          </a:blip>
          <a:srcRect b="36528" l="18662" r="37268" t="10277"/>
          <a:stretch/>
        </p:blipFill>
        <p:spPr>
          <a:xfrm>
            <a:off x="1276800" y="1555525"/>
            <a:ext cx="9496426" cy="31309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7" name="Google Shape;347;gf612869314_0_520"/>
          <p:cNvSpPr txBox="1"/>
          <p:nvPr/>
        </p:nvSpPr>
        <p:spPr>
          <a:xfrm>
            <a:off x="485225" y="4820025"/>
            <a:ext cx="11079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 New Roman"/>
              <a:buChar char="●"/>
            </a:pPr>
            <a:r>
              <a:rPr lang="en-IN" sz="20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If a shopper is coming to black friday sale there are maximum chances, he would be spending on an average at least $5000.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 New Roman"/>
              <a:buChar char="●"/>
            </a:pPr>
            <a:r>
              <a:rPr lang="en-IN" sz="20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Maximum shoppers population lie across $5000 mark.</a:t>
            </a:r>
            <a:endParaRPr sz="2000">
              <a:solidFill>
                <a:srgbClr val="0000F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 New Roman"/>
              <a:buChar char="●"/>
            </a:pPr>
            <a:r>
              <a:rPr lang="en-IN" sz="20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Coincidence &amp; Interesting to see a 0 frequency near 10,000, and mid of 15000-20000.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 New Roman"/>
              <a:buChar char="●"/>
            </a:pPr>
            <a:r>
              <a:rPr lang="en-IN" sz="20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We may consider that people didn't spent in $9000 or $17000(avg of 15K &amp; 20K) in sales.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8" name="Google Shape;348;gf612869314_0_5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36500" y="2"/>
            <a:ext cx="2003100" cy="86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3"/>
          <p:cNvSpPr txBox="1"/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Analyse “Purchase” : Barplot</a:t>
            </a:r>
            <a:endParaRPr/>
          </a:p>
        </p:txBody>
      </p:sp>
      <p:sp>
        <p:nvSpPr>
          <p:cNvPr id="354" name="Google Shape;354;p13"/>
          <p:cNvSpPr txBox="1"/>
          <p:nvPr>
            <p:ph idx="1" type="body"/>
          </p:nvPr>
        </p:nvSpPr>
        <p:spPr>
          <a:xfrm>
            <a:off x="5871350" y="3201950"/>
            <a:ext cx="58713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A824A4"/>
              </a:buClr>
              <a:buSzPts val="2000"/>
              <a:buFont typeface="Times New Roman"/>
              <a:buChar char="►"/>
            </a:pP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can consider an average shopper will spend</a:t>
            </a: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$5866-$12073 in black friday sales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5" name="Google Shape;355;p13"/>
          <p:cNvPicPr preferRelativeResize="0"/>
          <p:nvPr/>
        </p:nvPicPr>
        <p:blipFill rotWithShape="1">
          <a:blip r:embed="rId3">
            <a:alphaModFix/>
          </a:blip>
          <a:srcRect b="21526" l="22110" r="36171" t="25555"/>
          <a:stretch/>
        </p:blipFill>
        <p:spPr>
          <a:xfrm>
            <a:off x="371100" y="1843900"/>
            <a:ext cx="5191123" cy="485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00873" y="0"/>
            <a:ext cx="2105025" cy="7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4"/>
          <p:cNvSpPr txBox="1"/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MULTIVARIATE DATA</a:t>
            </a:r>
            <a:endParaRPr/>
          </a:p>
        </p:txBody>
      </p:sp>
      <p:sp>
        <p:nvSpPr>
          <p:cNvPr id="362" name="Google Shape;362;p14"/>
          <p:cNvSpPr txBox="1"/>
          <p:nvPr>
            <p:ph idx="1" type="body"/>
          </p:nvPr>
        </p:nvSpPr>
        <p:spPr>
          <a:xfrm>
            <a:off x="1154954" y="2603500"/>
            <a:ext cx="8825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Gender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Product Category 1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Product Category 2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Product Category 3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id="363" name="Google Shape;363;p14"/>
          <p:cNvPicPr preferRelativeResize="0"/>
          <p:nvPr/>
        </p:nvPicPr>
        <p:blipFill rotWithShape="1">
          <a:blip r:embed="rId3">
            <a:alphaModFix/>
          </a:blip>
          <a:srcRect b="74444" l="20703" r="59782" t="14197"/>
          <a:stretch/>
        </p:blipFill>
        <p:spPr>
          <a:xfrm>
            <a:off x="5701114" y="3960282"/>
            <a:ext cx="5877118" cy="1924050"/>
          </a:xfrm>
          <a:prstGeom prst="rect">
            <a:avLst/>
          </a:prstGeom>
          <a:noFill/>
          <a:ln cap="sq" cmpd="thickThin" w="889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364" name="Google Shape;3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1871137" cy="668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5"/>
          <p:cNvSpPr txBox="1"/>
          <p:nvPr>
            <p:ph type="title"/>
          </p:nvPr>
        </p:nvSpPr>
        <p:spPr>
          <a:xfrm>
            <a:off x="1138779" y="747218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MULTIVARIATE DATA</a:t>
            </a:r>
            <a:endParaRPr/>
          </a:p>
        </p:txBody>
      </p:sp>
      <p:pic>
        <p:nvPicPr>
          <p:cNvPr id="370" name="Google Shape;370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37359" l="19797" r="37701" t="12454"/>
          <a:stretch/>
        </p:blipFill>
        <p:spPr>
          <a:xfrm>
            <a:off x="369625" y="1709400"/>
            <a:ext cx="7125900" cy="3439200"/>
          </a:xfrm>
          <a:prstGeom prst="rect">
            <a:avLst/>
          </a:prstGeom>
          <a:noFill/>
          <a:ln cap="sq" cmpd="thickThin" w="889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71" name="Google Shape;371;p15"/>
          <p:cNvSpPr txBox="1"/>
          <p:nvPr/>
        </p:nvSpPr>
        <p:spPr>
          <a:xfrm>
            <a:off x="469050" y="5547875"/>
            <a:ext cx="10222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A824A4"/>
              </a:buClr>
              <a:buSzPts val="2100"/>
              <a:buFont typeface="Times New Roman"/>
              <a:buChar char="●"/>
            </a:pPr>
            <a:r>
              <a:rPr lang="en-I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Overall there are more male shoppers 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A824A4"/>
              </a:buClr>
              <a:buSzPts val="2100"/>
              <a:buFont typeface="Times New Roman"/>
              <a:buChar char="●"/>
            </a:pPr>
            <a:r>
              <a:rPr lang="en-I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 Category 2 being sold most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A824A4"/>
              </a:buClr>
              <a:buSzPts val="2100"/>
              <a:buFont typeface="Times New Roman"/>
              <a:buChar char="●"/>
            </a:pPr>
            <a:r>
              <a:rPr lang="en-I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 category 3 sales are almost half of product category 2 in case of female shoppers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2" name="Google Shape;3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00" y="-7"/>
            <a:ext cx="2105025" cy="7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6"/>
          <p:cNvSpPr txBox="1"/>
          <p:nvPr>
            <p:ph type="title"/>
          </p:nvPr>
        </p:nvSpPr>
        <p:spPr>
          <a:xfrm>
            <a:off x="1154954" y="6307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MULTIVARIATE DATA : Rescaled (values in Millions)</a:t>
            </a:r>
            <a:endParaRPr/>
          </a:p>
        </p:txBody>
      </p:sp>
      <p:pic>
        <p:nvPicPr>
          <p:cNvPr id="378" name="Google Shape;378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8500" l="20562" r="58776" t="77252"/>
          <a:stretch/>
        </p:blipFill>
        <p:spPr>
          <a:xfrm>
            <a:off x="1647863" y="1175977"/>
            <a:ext cx="3686100" cy="1644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9" name="Google Shape;379;p16"/>
          <p:cNvPicPr preferRelativeResize="0"/>
          <p:nvPr/>
        </p:nvPicPr>
        <p:blipFill rotWithShape="1">
          <a:blip r:embed="rId4">
            <a:alphaModFix/>
          </a:blip>
          <a:srcRect b="24860" l="20703" r="60952" t="62931"/>
          <a:stretch/>
        </p:blipFill>
        <p:spPr>
          <a:xfrm>
            <a:off x="1647838" y="2820275"/>
            <a:ext cx="3686174" cy="1597552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0" name="Google Shape;380;p16"/>
          <p:cNvPicPr preferRelativeResize="0"/>
          <p:nvPr/>
        </p:nvPicPr>
        <p:blipFill rotWithShape="1">
          <a:blip r:embed="rId5">
            <a:alphaModFix/>
          </a:blip>
          <a:srcRect b="26320" l="20625" r="37188" t="21249"/>
          <a:stretch/>
        </p:blipFill>
        <p:spPr>
          <a:xfrm>
            <a:off x="5969300" y="1562625"/>
            <a:ext cx="5143498" cy="437682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1" name="Google Shape;381;p16"/>
          <p:cNvPicPr preferRelativeResize="0"/>
          <p:nvPr/>
        </p:nvPicPr>
        <p:blipFill rotWithShape="1">
          <a:blip r:embed="rId6">
            <a:alphaModFix/>
          </a:blip>
          <a:srcRect b="51388" l="20312" r="61250" t="36666"/>
          <a:stretch/>
        </p:blipFill>
        <p:spPr>
          <a:xfrm>
            <a:off x="1647837" y="4417827"/>
            <a:ext cx="3686174" cy="1521623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2" name="Google Shape;382;p16"/>
          <p:cNvSpPr txBox="1"/>
          <p:nvPr/>
        </p:nvSpPr>
        <p:spPr>
          <a:xfrm>
            <a:off x="325474" y="2085575"/>
            <a:ext cx="112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Overal</a:t>
            </a:r>
            <a:r>
              <a:rPr lang="en-I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</a:t>
            </a:r>
            <a:endParaRPr/>
          </a:p>
        </p:txBody>
      </p:sp>
      <p:sp>
        <p:nvSpPr>
          <p:cNvPr id="383" name="Google Shape;383;p16"/>
          <p:cNvSpPr txBox="1"/>
          <p:nvPr/>
        </p:nvSpPr>
        <p:spPr>
          <a:xfrm>
            <a:off x="357217" y="3428997"/>
            <a:ext cx="105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Gender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%tages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4" name="Google Shape;384;p16"/>
          <p:cNvSpPr txBox="1"/>
          <p:nvPr/>
        </p:nvSpPr>
        <p:spPr>
          <a:xfrm>
            <a:off x="256992" y="4790473"/>
            <a:ext cx="1257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Category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%tages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5" name="Google Shape;385;p16"/>
          <p:cNvSpPr txBox="1"/>
          <p:nvPr/>
        </p:nvSpPr>
        <p:spPr>
          <a:xfrm>
            <a:off x="1051350" y="6178675"/>
            <a:ext cx="841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gender have almost same contribution in every category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7"/>
          <p:cNvSpPr txBox="1"/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Analyse : “Years in Current City”</a:t>
            </a:r>
            <a:br>
              <a:rPr lang="en-IN"/>
            </a:br>
            <a:r>
              <a:rPr lang="en-IN"/>
              <a:t>Geometric Distribution</a:t>
            </a:r>
            <a:endParaRPr/>
          </a:p>
        </p:txBody>
      </p:sp>
      <p:pic>
        <p:nvPicPr>
          <p:cNvPr id="391" name="Google Shape;39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8300" y="1972850"/>
            <a:ext cx="6462700" cy="346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662" y="1972838"/>
            <a:ext cx="4115400" cy="2766900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76200">
            <a:solidFill>
              <a:srgbClr val="292929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fadeDir="5400000" kx="0" rotWithShape="0" algn="bl" stA="28000" stPos="0" sy="-100000" ky="0"/>
          </a:effectLst>
        </p:spPr>
      </p:pic>
      <p:sp>
        <p:nvSpPr>
          <p:cNvPr id="393" name="Google Shape;393;p17"/>
          <p:cNvSpPr txBox="1"/>
          <p:nvPr/>
        </p:nvSpPr>
        <p:spPr>
          <a:xfrm>
            <a:off x="843750" y="5919875"/>
            <a:ext cx="8761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Probability that the person I  picked have stayed 5 years in current city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4" name="Google Shape;39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1871137" cy="668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"/>
          <p:cNvSpPr txBox="1"/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About</a:t>
            </a:r>
            <a:endParaRPr/>
          </a:p>
        </p:txBody>
      </p:sp>
      <p:sp>
        <p:nvSpPr>
          <p:cNvPr id="257" name="Google Shape;257;p2"/>
          <p:cNvSpPr txBox="1"/>
          <p:nvPr>
            <p:ph idx="1" type="body"/>
          </p:nvPr>
        </p:nvSpPr>
        <p:spPr>
          <a:xfrm>
            <a:off x="1154954" y="2603500"/>
            <a:ext cx="8825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342900" rtl="0" algn="l">
              <a:spcBef>
                <a:spcPts val="0"/>
              </a:spcBef>
              <a:spcAft>
                <a:spcPts val="0"/>
              </a:spcAft>
              <a:buSzPts val="1940"/>
              <a:buFont typeface="Times New Roman"/>
              <a:buChar char="►"/>
            </a:pPr>
            <a:r>
              <a:rPr lang="en-IN" sz="2300">
                <a:latin typeface="Times New Roman"/>
                <a:ea typeface="Times New Roman"/>
                <a:cs typeface="Times New Roman"/>
                <a:sym typeface="Times New Roman"/>
              </a:rPr>
              <a:t>Black Friday sales dataset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342900" rtl="0" algn="l">
              <a:spcBef>
                <a:spcPts val="1000"/>
              </a:spcBef>
              <a:spcAft>
                <a:spcPts val="0"/>
              </a:spcAft>
              <a:buSzPts val="1940"/>
              <a:buFont typeface="Times New Roman"/>
              <a:buChar char="►"/>
            </a:pPr>
            <a:r>
              <a:rPr lang="en-IN" sz="2300">
                <a:latin typeface="Times New Roman"/>
                <a:ea typeface="Times New Roman"/>
                <a:cs typeface="Times New Roman"/>
                <a:sym typeface="Times New Roman"/>
              </a:rPr>
              <a:t>By Retail Stores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342900" rtl="0" algn="l">
              <a:spcBef>
                <a:spcPts val="1000"/>
              </a:spcBef>
              <a:spcAft>
                <a:spcPts val="0"/>
              </a:spcAft>
              <a:buSzPts val="1940"/>
              <a:buFont typeface="Times New Roman"/>
              <a:buChar char="►"/>
            </a:pPr>
            <a:r>
              <a:rPr lang="en-IN" sz="2300">
                <a:latin typeface="Times New Roman"/>
                <a:ea typeface="Times New Roman"/>
                <a:cs typeface="Times New Roman"/>
                <a:sym typeface="Times New Roman"/>
              </a:rPr>
              <a:t>550,068 observations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342900" rtl="0" algn="l">
              <a:spcBef>
                <a:spcPts val="1000"/>
              </a:spcBef>
              <a:spcAft>
                <a:spcPts val="0"/>
              </a:spcAft>
              <a:buSzPts val="1940"/>
              <a:buFont typeface="Times New Roman"/>
              <a:buChar char="►"/>
            </a:pPr>
            <a:r>
              <a:rPr lang="en-IN" sz="2300">
                <a:latin typeface="Times New Roman"/>
                <a:ea typeface="Times New Roman"/>
                <a:cs typeface="Times New Roman"/>
                <a:sym typeface="Times New Roman"/>
              </a:rPr>
              <a:t>Contains: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742950" rtl="0" algn="l">
              <a:spcBef>
                <a:spcPts val="1000"/>
              </a:spcBef>
              <a:spcAft>
                <a:spcPts val="0"/>
              </a:spcAft>
              <a:buSzPts val="1780"/>
              <a:buFont typeface="Times New Roman"/>
              <a:buChar char="►"/>
            </a:pPr>
            <a:r>
              <a:rPr lang="en-IN" sz="2100">
                <a:latin typeface="Times New Roman"/>
                <a:ea typeface="Times New Roman"/>
                <a:cs typeface="Times New Roman"/>
                <a:sym typeface="Times New Roman"/>
              </a:rPr>
              <a:t>Numerical Variables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742950" rtl="0" algn="l">
              <a:spcBef>
                <a:spcPts val="1000"/>
              </a:spcBef>
              <a:spcAft>
                <a:spcPts val="0"/>
              </a:spcAft>
              <a:buSzPts val="1780"/>
              <a:buFont typeface="Times New Roman"/>
              <a:buChar char="►"/>
            </a:pPr>
            <a:r>
              <a:rPr lang="en-IN" sz="2100">
                <a:latin typeface="Times New Roman"/>
                <a:ea typeface="Times New Roman"/>
                <a:cs typeface="Times New Roman"/>
                <a:sym typeface="Times New Roman"/>
              </a:rPr>
              <a:t>Categorical Variables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742950" rtl="0" algn="l">
              <a:spcBef>
                <a:spcPts val="1000"/>
              </a:spcBef>
              <a:spcAft>
                <a:spcPts val="0"/>
              </a:spcAft>
              <a:buSzPts val="1780"/>
              <a:buFont typeface="Times New Roman"/>
              <a:buChar char="►"/>
            </a:pPr>
            <a:r>
              <a:rPr lang="en-IN" sz="2100">
                <a:latin typeface="Times New Roman"/>
                <a:ea typeface="Times New Roman"/>
                <a:cs typeface="Times New Roman"/>
                <a:sym typeface="Times New Roman"/>
              </a:rPr>
              <a:t>Some missing values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id="258" name="Google Shape;258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0"/>
            <a:ext cx="1906546" cy="68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9"/>
          <p:cNvSpPr txBox="1"/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Central Limit Theorem</a:t>
            </a:r>
            <a:endParaRPr/>
          </a:p>
        </p:txBody>
      </p:sp>
      <p:sp>
        <p:nvSpPr>
          <p:cNvPr id="400" name="Google Shape;400;p19"/>
          <p:cNvSpPr txBox="1"/>
          <p:nvPr>
            <p:ph idx="1" type="body"/>
          </p:nvPr>
        </p:nvSpPr>
        <p:spPr>
          <a:xfrm>
            <a:off x="1223129" y="2444125"/>
            <a:ext cx="8825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1950" lvl="0" marL="342900" rtl="0" algn="l">
              <a:spcBef>
                <a:spcPts val="0"/>
              </a:spcBef>
              <a:spcAft>
                <a:spcPts val="0"/>
              </a:spcAft>
              <a:buSzPts val="1740"/>
              <a:buFont typeface="Times New Roman"/>
              <a:buChar char="►"/>
            </a:pPr>
            <a:r>
              <a:rPr lang="en-IN" sz="2100">
                <a:latin typeface="Times New Roman"/>
                <a:ea typeface="Times New Roman"/>
                <a:cs typeface="Times New Roman"/>
                <a:sym typeface="Times New Roman"/>
              </a:rPr>
              <a:t>The mean of the sample mean distribution is equal to the mean of the parent data. 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342900" rtl="0" algn="l">
              <a:spcBef>
                <a:spcPts val="1000"/>
              </a:spcBef>
              <a:spcAft>
                <a:spcPts val="0"/>
              </a:spcAft>
              <a:buSzPts val="1740"/>
              <a:buFont typeface="Times New Roman"/>
              <a:buChar char="►"/>
            </a:pPr>
            <a:r>
              <a:rPr lang="en-IN" sz="2100">
                <a:latin typeface="Times New Roman"/>
                <a:ea typeface="Times New Roman"/>
                <a:cs typeface="Times New Roman"/>
                <a:sym typeface="Times New Roman"/>
              </a:rPr>
              <a:t>The higher the sample size, the narrower the spread of the sample means.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342900" rtl="0" algn="l">
              <a:spcBef>
                <a:spcPts val="1000"/>
              </a:spcBef>
              <a:spcAft>
                <a:spcPts val="0"/>
              </a:spcAft>
              <a:buSzPts val="1740"/>
              <a:buFont typeface="Times New Roman"/>
              <a:buChar char="►"/>
            </a:pPr>
            <a:r>
              <a:rPr lang="en-IN" sz="2100">
                <a:latin typeface="Times New Roman"/>
                <a:ea typeface="Times New Roman"/>
                <a:cs typeface="Times New Roman"/>
                <a:sym typeface="Times New Roman"/>
              </a:rPr>
              <a:t>Sample Sizes : 0.5%	1%	5%	30%	75% of total purchases set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graphicFrame>
        <p:nvGraphicFramePr>
          <p:cNvPr id="401" name="Google Shape;401;p19"/>
          <p:cNvGraphicFramePr/>
          <p:nvPr/>
        </p:nvGraphicFramePr>
        <p:xfrm>
          <a:off x="1223132" y="416771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{7B6A632B-0789-4826-AC61-71E01EF4F967}</a:tableStyleId>
              </a:tblPr>
              <a:tblGrid>
                <a:gridCol w="1235250"/>
                <a:gridCol w="1235250"/>
                <a:gridCol w="1235250"/>
                <a:gridCol w="1235250"/>
                <a:gridCol w="1235250"/>
                <a:gridCol w="1235250"/>
                <a:gridCol w="1235250"/>
                <a:gridCol w="1235250"/>
              </a:tblGrid>
              <a:tr h="7784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Original =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18151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0.5% =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91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1% =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181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5% =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905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30% =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5432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75% =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13579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Average</a:t>
                      </a:r>
                      <a:r>
                        <a:rPr lang="en-IN" sz="1800"/>
                        <a:t> of samples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778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</a:pPr>
                      <a:r>
                        <a:rPr lang="en-IN" sz="1800"/>
                        <a:t>Mean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9.27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8.26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9.72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/>
                        <a:t>9.34</a:t>
                      </a:r>
                      <a:endParaRPr sz="17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 </a:t>
                      </a:r>
                      <a:r>
                        <a:rPr lang="en-IN" sz="1800"/>
                        <a:t>9.24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9.29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10.74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7784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Std Dev.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5.03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4.55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5.53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4.87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IN" sz="1800"/>
                        <a:t>5.11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5.11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402" name="Google Shape;4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871137" cy="668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0"/>
          <p:cNvSpPr txBox="1"/>
          <p:nvPr>
            <p:ph type="title"/>
          </p:nvPr>
        </p:nvSpPr>
        <p:spPr>
          <a:xfrm>
            <a:off x="529312" y="492405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Central Limit Theorem</a:t>
            </a:r>
            <a:endParaRPr/>
          </a:p>
        </p:txBody>
      </p:sp>
      <p:pic>
        <p:nvPicPr>
          <p:cNvPr id="408" name="Google Shape;4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6850"/>
            <a:ext cx="3709976" cy="27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75" y="4014800"/>
            <a:ext cx="4290999" cy="27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39050" y="492400"/>
            <a:ext cx="3990974" cy="265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0600" y="3063213"/>
            <a:ext cx="3709976" cy="365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82037" y="3033724"/>
            <a:ext cx="3709976" cy="370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-2"/>
            <a:ext cx="2105025" cy="4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"/>
          <p:cNvSpPr txBox="1"/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Simple Random Sampling : With Replacement</a:t>
            </a:r>
            <a:endParaRPr/>
          </a:p>
        </p:txBody>
      </p:sp>
      <p:sp>
        <p:nvSpPr>
          <p:cNvPr id="419" name="Google Shape;419;p21"/>
          <p:cNvSpPr txBox="1"/>
          <p:nvPr/>
        </p:nvSpPr>
        <p:spPr>
          <a:xfrm>
            <a:off x="1320850" y="5614975"/>
            <a:ext cx="8429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0" name="Google Shape;420;p21"/>
          <p:cNvPicPr preferRelativeResize="0"/>
          <p:nvPr/>
        </p:nvPicPr>
        <p:blipFill rotWithShape="1">
          <a:blip r:embed="rId3">
            <a:alphaModFix/>
          </a:blip>
          <a:srcRect b="14512" l="22156" r="13937" t="46737"/>
          <a:stretch/>
        </p:blipFill>
        <p:spPr>
          <a:xfrm>
            <a:off x="614375" y="1900250"/>
            <a:ext cx="10829923" cy="3957626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21"/>
          <p:cNvSpPr txBox="1"/>
          <p:nvPr/>
        </p:nvSpPr>
        <p:spPr>
          <a:xfrm>
            <a:off x="471300" y="5857875"/>
            <a:ext cx="11720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900">
                <a:latin typeface="Times New Roman"/>
                <a:ea typeface="Times New Roman"/>
                <a:cs typeface="Times New Roman"/>
                <a:sym typeface="Times New Roman"/>
              </a:rPr>
              <a:t>It is a method of selection of n units out of the N units one by one such that at each stage of selection, each unit has an equal chance of being selected, i.e., 1/ 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2" name="Google Shape;4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1871137" cy="668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2"/>
          <p:cNvSpPr txBox="1"/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Simple Random Sampling : Without Replacement</a:t>
            </a:r>
            <a:endParaRPr/>
          </a:p>
        </p:txBody>
      </p:sp>
      <p:pic>
        <p:nvPicPr>
          <p:cNvPr id="428" name="Google Shape;428;p22"/>
          <p:cNvPicPr preferRelativeResize="0"/>
          <p:nvPr/>
        </p:nvPicPr>
        <p:blipFill rotWithShape="1">
          <a:blip r:embed="rId3">
            <a:alphaModFix/>
          </a:blip>
          <a:srcRect b="15935" l="23337" r="10437" t="45064"/>
          <a:stretch/>
        </p:blipFill>
        <p:spPr>
          <a:xfrm>
            <a:off x="942975" y="1914525"/>
            <a:ext cx="10301299" cy="381477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22"/>
          <p:cNvSpPr txBox="1"/>
          <p:nvPr/>
        </p:nvSpPr>
        <p:spPr>
          <a:xfrm>
            <a:off x="743075" y="5843600"/>
            <a:ext cx="10501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latin typeface="Times New Roman"/>
                <a:ea typeface="Times New Roman"/>
                <a:cs typeface="Times New Roman"/>
                <a:sym typeface="Times New Roman"/>
              </a:rPr>
              <a:t>It is a method of selection of n units out of the N units one by one such that at any stage of selection, any one of the remaining units have the same chance of being selected, i.e. 1/ . N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0" name="Google Shape;4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1871137" cy="668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612869314_0_556"/>
          <p:cNvSpPr txBox="1"/>
          <p:nvPr>
            <p:ph type="title"/>
          </p:nvPr>
        </p:nvSpPr>
        <p:spPr>
          <a:xfrm>
            <a:off x="1126379" y="745068"/>
            <a:ext cx="8761500" cy="707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Systematic Sampling</a:t>
            </a:r>
            <a:endParaRPr/>
          </a:p>
        </p:txBody>
      </p:sp>
      <p:sp>
        <p:nvSpPr>
          <p:cNvPr id="436" name="Google Shape;436;gf612869314_0_556"/>
          <p:cNvSpPr txBox="1"/>
          <p:nvPr/>
        </p:nvSpPr>
        <p:spPr>
          <a:xfrm>
            <a:off x="800875" y="2391600"/>
            <a:ext cx="9087000" cy="10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11111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Systematic sampling is a probability sampling method in which a random sample, with a fixed periodic interval, is selected from a larger population.</a:t>
            </a:r>
            <a:endParaRPr sz="1800">
              <a:solidFill>
                <a:srgbClr val="11111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7" name="Google Shape;437;gf612869314_0_556"/>
          <p:cNvPicPr preferRelativeResize="0"/>
          <p:nvPr/>
        </p:nvPicPr>
        <p:blipFill rotWithShape="1">
          <a:blip r:embed="rId3">
            <a:alphaModFix/>
          </a:blip>
          <a:srcRect b="5644" l="3917" r="1689" t="31216"/>
          <a:stretch/>
        </p:blipFill>
        <p:spPr>
          <a:xfrm>
            <a:off x="357200" y="3514725"/>
            <a:ext cx="5815000" cy="3014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gf612869314_0_556"/>
          <p:cNvSpPr txBox="1"/>
          <p:nvPr/>
        </p:nvSpPr>
        <p:spPr>
          <a:xfrm>
            <a:off x="7029450" y="2807250"/>
            <a:ext cx="425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9" name="Google Shape;439;gf612869314_0_556"/>
          <p:cNvSpPr txBox="1"/>
          <p:nvPr/>
        </p:nvSpPr>
        <p:spPr>
          <a:xfrm>
            <a:off x="6096000" y="6026475"/>
            <a:ext cx="503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40" name="Google Shape;440;gf612869314_0_5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105025" cy="7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3"/>
          <p:cNvSpPr txBox="1"/>
          <p:nvPr>
            <p:ph type="title"/>
          </p:nvPr>
        </p:nvSpPr>
        <p:spPr>
          <a:xfrm>
            <a:off x="1154954" y="973668"/>
            <a:ext cx="9370171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Systematic Sampling : Equal Probability</a:t>
            </a:r>
            <a:endParaRPr/>
          </a:p>
        </p:txBody>
      </p:sp>
      <p:pic>
        <p:nvPicPr>
          <p:cNvPr id="446" name="Google Shape;446;p23"/>
          <p:cNvPicPr preferRelativeResize="0"/>
          <p:nvPr/>
        </p:nvPicPr>
        <p:blipFill rotWithShape="1">
          <a:blip r:embed="rId3">
            <a:alphaModFix/>
          </a:blip>
          <a:srcRect b="11535" l="25381" r="20350" t="47413"/>
          <a:stretch/>
        </p:blipFill>
        <p:spPr>
          <a:xfrm>
            <a:off x="1528775" y="1900250"/>
            <a:ext cx="8929675" cy="424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1871137" cy="668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4"/>
          <p:cNvSpPr txBox="1"/>
          <p:nvPr>
            <p:ph type="title"/>
          </p:nvPr>
        </p:nvSpPr>
        <p:spPr>
          <a:xfrm>
            <a:off x="866776" y="973668"/>
            <a:ext cx="9658350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Systematic Sampling : Unequal Probability</a:t>
            </a:r>
            <a:endParaRPr/>
          </a:p>
        </p:txBody>
      </p:sp>
      <p:pic>
        <p:nvPicPr>
          <p:cNvPr id="453" name="Google Shape;453;p24"/>
          <p:cNvPicPr preferRelativeResize="0"/>
          <p:nvPr/>
        </p:nvPicPr>
        <p:blipFill rotWithShape="1">
          <a:blip r:embed="rId3">
            <a:alphaModFix/>
          </a:blip>
          <a:srcRect b="20625" l="25067" r="12011" t="39201"/>
          <a:stretch/>
        </p:blipFill>
        <p:spPr>
          <a:xfrm>
            <a:off x="1543050" y="2057400"/>
            <a:ext cx="8515349" cy="408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1871137" cy="668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5"/>
          <p:cNvSpPr txBox="1"/>
          <p:nvPr>
            <p:ph type="title"/>
          </p:nvPr>
        </p:nvSpPr>
        <p:spPr>
          <a:xfrm>
            <a:off x="1154954" y="973668"/>
            <a:ext cx="9198721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Stratified Sampling : Sample Size =10</a:t>
            </a:r>
            <a:endParaRPr/>
          </a:p>
        </p:txBody>
      </p:sp>
      <p:sp>
        <p:nvSpPr>
          <p:cNvPr id="460" name="Google Shape;460;p25"/>
          <p:cNvSpPr txBox="1"/>
          <p:nvPr/>
        </p:nvSpPr>
        <p:spPr>
          <a:xfrm>
            <a:off x="442900" y="2170875"/>
            <a:ext cx="3700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E.g.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Suppose Sample size 50, population 840 and grouped according to gender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461" name="Google Shape;461;p25"/>
          <p:cNvGraphicFramePr/>
          <p:nvPr/>
        </p:nvGraphicFramePr>
        <p:xfrm>
          <a:off x="571500" y="319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{87DDFA07-3F0D-4147-A8FC-368A8F572A35}</a:tableStyleId>
              </a:tblPr>
              <a:tblGrid>
                <a:gridCol w="1471625"/>
                <a:gridCol w="988625"/>
                <a:gridCol w="1397425"/>
              </a:tblGrid>
              <a:tr h="545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/>
                        <a:t>Population Strata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/>
                        <a:t>No of students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/>
                        <a:t>No of sample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72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/>
                        <a:t>Male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/>
                        <a:t>340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/>
                        <a:t>20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5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/>
                        <a:t>Female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/>
                        <a:t>500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/>
                        <a:t>30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53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/>
                        <a:t>Total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/>
                        <a:t>840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/>
                        <a:t>50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62" name="Google Shape;462;p25"/>
          <p:cNvPicPr preferRelativeResize="0"/>
          <p:nvPr/>
        </p:nvPicPr>
        <p:blipFill rotWithShape="1">
          <a:blip r:embed="rId3">
            <a:alphaModFix/>
          </a:blip>
          <a:srcRect b="11151" l="53761" r="0" t="61272"/>
          <a:stretch/>
        </p:blipFill>
        <p:spPr>
          <a:xfrm>
            <a:off x="1095400" y="5599875"/>
            <a:ext cx="2809875" cy="125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25"/>
          <p:cNvPicPr preferRelativeResize="0"/>
          <p:nvPr/>
        </p:nvPicPr>
        <p:blipFill rotWithShape="1">
          <a:blip r:embed="rId4">
            <a:alphaModFix/>
          </a:blip>
          <a:srcRect b="19041" l="24392" r="30587" t="46317"/>
          <a:stretch/>
        </p:blipFill>
        <p:spPr>
          <a:xfrm>
            <a:off x="4957775" y="1857375"/>
            <a:ext cx="6557952" cy="461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1871137" cy="668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6"/>
          <p:cNvSpPr txBox="1"/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Cluster Sampling</a:t>
            </a:r>
            <a:endParaRPr/>
          </a:p>
        </p:txBody>
      </p:sp>
      <p:sp>
        <p:nvSpPr>
          <p:cNvPr id="470" name="Google Shape;470;p26"/>
          <p:cNvSpPr txBox="1"/>
          <p:nvPr/>
        </p:nvSpPr>
        <p:spPr>
          <a:xfrm>
            <a:off x="985150" y="2300300"/>
            <a:ext cx="910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latin typeface="Times New Roman"/>
                <a:ea typeface="Times New Roman"/>
                <a:cs typeface="Times New Roman"/>
                <a:sym typeface="Times New Roman"/>
              </a:rPr>
              <a:t>Population is break into small groups or clusters, then some of the clusters are randomly selected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71" name="Google Shape;471;p26"/>
          <p:cNvPicPr preferRelativeResize="0"/>
          <p:nvPr/>
        </p:nvPicPr>
        <p:blipFill rotWithShape="1">
          <a:blip r:embed="rId3">
            <a:alphaModFix/>
          </a:blip>
          <a:srcRect b="12184" l="24734" r="21284" t="38822"/>
          <a:stretch/>
        </p:blipFill>
        <p:spPr>
          <a:xfrm>
            <a:off x="1271600" y="2871800"/>
            <a:ext cx="8529624" cy="378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00950" cy="643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7"/>
          <p:cNvSpPr txBox="1"/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Sampling</a:t>
            </a:r>
            <a:endParaRPr/>
          </a:p>
        </p:txBody>
      </p:sp>
      <p:sp>
        <p:nvSpPr>
          <p:cNvPr id="478" name="Google Shape;478;p27"/>
          <p:cNvSpPr txBox="1"/>
          <p:nvPr>
            <p:ph idx="1" type="body"/>
          </p:nvPr>
        </p:nvSpPr>
        <p:spPr>
          <a:xfrm>
            <a:off x="1154954" y="2603500"/>
            <a:ext cx="9722596" cy="3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7350" lvl="0" marL="342900" rtl="0" algn="l">
              <a:spcBef>
                <a:spcPts val="0"/>
              </a:spcBef>
              <a:spcAft>
                <a:spcPts val="0"/>
              </a:spcAft>
              <a:buSzPts val="2140"/>
              <a:buFont typeface="Times New Roman"/>
              <a:buChar char="►"/>
            </a:pPr>
            <a:r>
              <a:rPr lang="en-IN" sz="2500">
                <a:latin typeface="Times New Roman"/>
                <a:ea typeface="Times New Roman"/>
                <a:cs typeface="Times New Roman"/>
                <a:sym typeface="Times New Roman"/>
              </a:rPr>
              <a:t>Therefore maximum change in original vs sample in: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742950" rtl="0" algn="l">
              <a:spcBef>
                <a:spcPts val="1000"/>
              </a:spcBef>
              <a:spcAft>
                <a:spcPts val="0"/>
              </a:spcAft>
              <a:buSzPts val="1980"/>
              <a:buFont typeface="Times New Roman"/>
              <a:buChar char="►"/>
            </a:pPr>
            <a:r>
              <a:rPr lang="en-IN" sz="2300">
                <a:latin typeface="Times New Roman"/>
                <a:ea typeface="Times New Roman"/>
                <a:cs typeface="Times New Roman"/>
                <a:sym typeface="Times New Roman"/>
              </a:rPr>
              <a:t>Systematic Sampling : Equal Probability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742950" rtl="0" algn="l">
              <a:spcBef>
                <a:spcPts val="1000"/>
              </a:spcBef>
              <a:spcAft>
                <a:spcPts val="0"/>
              </a:spcAft>
              <a:buSzPts val="1980"/>
              <a:buFont typeface="Times New Roman"/>
              <a:buChar char="►"/>
            </a:pPr>
            <a:r>
              <a:rPr lang="en-IN" sz="2300">
                <a:latin typeface="Times New Roman"/>
                <a:ea typeface="Times New Roman"/>
                <a:cs typeface="Times New Roman"/>
                <a:sym typeface="Times New Roman"/>
              </a:rPr>
              <a:t>Stratified Sampling : Sample Size =10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342900" rtl="0" algn="l">
              <a:spcBef>
                <a:spcPts val="1000"/>
              </a:spcBef>
              <a:spcAft>
                <a:spcPts val="0"/>
              </a:spcAft>
              <a:buSzPts val="2140"/>
              <a:buFont typeface="Times New Roman"/>
              <a:buChar char="►"/>
            </a:pPr>
            <a:r>
              <a:rPr lang="en-IN" sz="2500">
                <a:latin typeface="Times New Roman"/>
                <a:ea typeface="Times New Roman"/>
                <a:cs typeface="Times New Roman"/>
                <a:sym typeface="Times New Roman"/>
              </a:rPr>
              <a:t>Almost similar interpretation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2" marL="742950" rtl="0" algn="l">
              <a:spcBef>
                <a:spcPts val="1000"/>
              </a:spcBef>
              <a:spcAft>
                <a:spcPts val="0"/>
              </a:spcAft>
              <a:buSzPts val="1820"/>
              <a:buFont typeface="Times New Roman"/>
              <a:buChar char="►"/>
            </a:pPr>
            <a:r>
              <a:rPr lang="en-IN" sz="2100">
                <a:latin typeface="Times New Roman"/>
                <a:ea typeface="Times New Roman"/>
                <a:cs typeface="Times New Roman"/>
                <a:sym typeface="Times New Roman"/>
              </a:rPr>
              <a:t> Systematic Sampling : Unequal Probability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04469" lvl="1" marL="742950" rtl="0" algn="l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r>
              <a:t/>
            </a:r>
            <a:endParaRPr/>
          </a:p>
        </p:txBody>
      </p:sp>
      <p:pic>
        <p:nvPicPr>
          <p:cNvPr id="479" name="Google Shape;4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871137" cy="668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"/>
          <p:cNvSpPr txBox="1"/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Process</a:t>
            </a:r>
            <a:endParaRPr/>
          </a:p>
        </p:txBody>
      </p:sp>
      <p:sp>
        <p:nvSpPr>
          <p:cNvPr id="264" name="Google Shape;264;p3"/>
          <p:cNvSpPr txBox="1"/>
          <p:nvPr>
            <p:ph idx="1" type="body"/>
          </p:nvPr>
        </p:nvSpPr>
        <p:spPr>
          <a:xfrm>
            <a:off x="1154954" y="2603500"/>
            <a:ext cx="8825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342900" rtl="0" algn="l">
              <a:spcBef>
                <a:spcPts val="0"/>
              </a:spcBef>
              <a:spcAft>
                <a:spcPts val="0"/>
              </a:spcAft>
              <a:buSzPts val="1840"/>
              <a:buFont typeface="Times New Roman"/>
              <a:buChar char="►"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Downloaded data 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342900" rtl="0" algn="l">
              <a:spcBef>
                <a:spcPts val="1000"/>
              </a:spcBef>
              <a:spcAft>
                <a:spcPts val="0"/>
              </a:spcAft>
              <a:buSzPts val="1840"/>
              <a:buFont typeface="Times New Roman"/>
              <a:buChar char="►"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Data Gathering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342900" rtl="0" algn="l">
              <a:spcBef>
                <a:spcPts val="1000"/>
              </a:spcBef>
              <a:spcAft>
                <a:spcPts val="0"/>
              </a:spcAft>
              <a:buSzPts val="1840"/>
              <a:buFont typeface="Times New Roman"/>
              <a:buChar char="►"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Exploring Data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342900" rtl="0" algn="l">
              <a:spcBef>
                <a:spcPts val="1000"/>
              </a:spcBef>
              <a:spcAft>
                <a:spcPts val="0"/>
              </a:spcAft>
              <a:buSzPts val="1840"/>
              <a:buFont typeface="Times New Roman"/>
              <a:buChar char="►"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Cleaning Data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342900" rtl="0" algn="l">
              <a:spcBef>
                <a:spcPts val="1000"/>
              </a:spcBef>
              <a:spcAft>
                <a:spcPts val="0"/>
              </a:spcAft>
              <a:buSzPts val="1840"/>
              <a:buFont typeface="Times New Roman"/>
              <a:buChar char="►"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Final Formatting of Data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5" name="Google Shape;26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3050" y="0"/>
            <a:ext cx="1906550" cy="8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8"/>
          <p:cNvSpPr txBox="1"/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Other Observations</a:t>
            </a:r>
            <a:br>
              <a:rPr lang="en-IN"/>
            </a:br>
            <a:r>
              <a:rPr lang="en-IN"/>
              <a:t>(Used String/Tibble)</a:t>
            </a:r>
            <a:endParaRPr/>
          </a:p>
        </p:txBody>
      </p:sp>
      <p:sp>
        <p:nvSpPr>
          <p:cNvPr id="485" name="Google Shape;485;p28"/>
          <p:cNvSpPr txBox="1"/>
          <p:nvPr>
            <p:ph idx="1" type="body"/>
          </p:nvPr>
        </p:nvSpPr>
        <p:spPr>
          <a:xfrm>
            <a:off x="1154950" y="2314575"/>
            <a:ext cx="88257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Font typeface="Times New Roman"/>
              <a:buChar char="►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Average year a person live in following city: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280"/>
              <a:buFont typeface="Times New Roman"/>
              <a:buChar char="►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A : 2.21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280"/>
              <a:buFont typeface="Times New Roman"/>
              <a:buChar char="►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B : 2.17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280"/>
              <a:buFont typeface="Times New Roman"/>
              <a:buChar char="►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C : 2.2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Font typeface="Times New Roman"/>
              <a:buChar char="►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Average purchase in each city as per number of year 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6" name="Google Shape;486;p28"/>
          <p:cNvSpPr txBox="1"/>
          <p:nvPr/>
        </p:nvSpPr>
        <p:spPr>
          <a:xfrm>
            <a:off x="2063455" y="6410325"/>
            <a:ext cx="3561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endParaRPr/>
          </a:p>
        </p:txBody>
      </p:sp>
      <p:sp>
        <p:nvSpPr>
          <p:cNvPr id="487" name="Google Shape;487;p28"/>
          <p:cNvSpPr txBox="1"/>
          <p:nvPr/>
        </p:nvSpPr>
        <p:spPr>
          <a:xfrm>
            <a:off x="5917906" y="6452116"/>
            <a:ext cx="3177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</a:t>
            </a:r>
            <a:endParaRPr/>
          </a:p>
        </p:txBody>
      </p:sp>
      <p:sp>
        <p:nvSpPr>
          <p:cNvPr id="488" name="Google Shape;488;p28"/>
          <p:cNvSpPr txBox="1"/>
          <p:nvPr/>
        </p:nvSpPr>
        <p:spPr>
          <a:xfrm>
            <a:off x="9738273" y="6452116"/>
            <a:ext cx="3722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</a:t>
            </a:r>
            <a:endParaRPr/>
          </a:p>
        </p:txBody>
      </p:sp>
      <p:pic>
        <p:nvPicPr>
          <p:cNvPr id="489" name="Google Shape;489;p28"/>
          <p:cNvPicPr preferRelativeResize="0"/>
          <p:nvPr/>
        </p:nvPicPr>
        <p:blipFill rotWithShape="1">
          <a:blip r:embed="rId3">
            <a:alphaModFix/>
          </a:blip>
          <a:srcRect b="20718" l="25656" r="51790" t="51523"/>
          <a:stretch/>
        </p:blipFill>
        <p:spPr>
          <a:xfrm>
            <a:off x="166700" y="4257675"/>
            <a:ext cx="3873475" cy="21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28"/>
          <p:cNvPicPr preferRelativeResize="0"/>
          <p:nvPr/>
        </p:nvPicPr>
        <p:blipFill rotWithShape="1">
          <a:blip r:embed="rId4">
            <a:alphaModFix/>
          </a:blip>
          <a:srcRect b="30691" l="23247" r="52247" t="42339"/>
          <a:stretch/>
        </p:blipFill>
        <p:spPr>
          <a:xfrm>
            <a:off x="4243401" y="4257675"/>
            <a:ext cx="3771902" cy="21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28"/>
          <p:cNvPicPr preferRelativeResize="0"/>
          <p:nvPr/>
        </p:nvPicPr>
        <p:blipFill rotWithShape="1">
          <a:blip r:embed="rId5">
            <a:alphaModFix/>
          </a:blip>
          <a:srcRect b="22722" l="25268" r="52396" t="50563"/>
          <a:stretch/>
        </p:blipFill>
        <p:spPr>
          <a:xfrm>
            <a:off x="8150150" y="4257675"/>
            <a:ext cx="3873475" cy="21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52400"/>
            <a:ext cx="1871137" cy="668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f612869314_0_1133"/>
          <p:cNvSpPr txBox="1"/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Simple ML prediction</a:t>
            </a:r>
            <a:endParaRPr/>
          </a:p>
        </p:txBody>
      </p:sp>
      <p:sp>
        <p:nvSpPr>
          <p:cNvPr id="498" name="Google Shape;498;gf612869314_0_1133"/>
          <p:cNvSpPr txBox="1"/>
          <p:nvPr/>
        </p:nvSpPr>
        <p:spPr>
          <a:xfrm>
            <a:off x="776375" y="2410000"/>
            <a:ext cx="9979800" cy="3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300">
                <a:latin typeface="Times New Roman"/>
                <a:ea typeface="Times New Roman"/>
                <a:cs typeface="Times New Roman"/>
                <a:sym typeface="Times New Roman"/>
              </a:rPr>
              <a:t>Feature Engineering :</a:t>
            </a:r>
            <a:endParaRPr b="1"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2200"/>
              <a:buFont typeface="Times New Roman"/>
              <a:buChar char="●"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Change categorical to numeric ( gender, marita status, city category)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2200"/>
              <a:buFont typeface="Times New Roman"/>
              <a:buChar char="●"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In current years change 4+ to 6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2200"/>
              <a:buFont typeface="Times New Roman"/>
              <a:buChar char="●"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Change bin to int in age column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200">
                <a:latin typeface="Times New Roman"/>
                <a:ea typeface="Times New Roman"/>
                <a:cs typeface="Times New Roman"/>
                <a:sym typeface="Times New Roman"/>
              </a:rPr>
              <a:t>ML model:</a:t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I applied only two ml models here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Times New Roman"/>
              <a:buChar char="●"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Linear regression rmse 4694.309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Times New Roman"/>
              <a:buChar char="●"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Decision tree rmse 3099.602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99" name="Google Shape;499;gf612869314_0_1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871137" cy="668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 txBox="1"/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Conclusion</a:t>
            </a:r>
            <a:endParaRPr/>
          </a:p>
        </p:txBody>
      </p:sp>
      <p:sp>
        <p:nvSpPr>
          <p:cNvPr id="505" name="Google Shape;505;p29"/>
          <p:cNvSpPr txBox="1"/>
          <p:nvPr>
            <p:ph idx="1" type="body"/>
          </p:nvPr>
        </p:nvSpPr>
        <p:spPr>
          <a:xfrm>
            <a:off x="1154950" y="2603500"/>
            <a:ext cx="98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57999" lvl="0" marL="342900" rtl="0" algn="l">
              <a:spcBef>
                <a:spcPts val="0"/>
              </a:spcBef>
              <a:spcAft>
                <a:spcPts val="0"/>
              </a:spcAft>
              <a:buSzPct val="84574"/>
              <a:buFont typeface="Times New Roman"/>
              <a:buChar char="►"/>
            </a:pPr>
            <a:r>
              <a:rPr lang="en-IN" sz="2333">
                <a:latin typeface="Times New Roman"/>
                <a:ea typeface="Times New Roman"/>
                <a:cs typeface="Times New Roman"/>
                <a:sym typeface="Times New Roman"/>
              </a:rPr>
              <a:t>Number of  Male Shoppers &gt; Female Shoppers</a:t>
            </a:r>
            <a:endParaRPr sz="233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7999" lvl="0" marL="342900" rtl="0" algn="l">
              <a:spcBef>
                <a:spcPts val="1000"/>
              </a:spcBef>
              <a:spcAft>
                <a:spcPts val="0"/>
              </a:spcAft>
              <a:buSzPct val="84574"/>
              <a:buFont typeface="Times New Roman"/>
              <a:buChar char="►"/>
            </a:pPr>
            <a:r>
              <a:rPr lang="en-IN" sz="2333">
                <a:latin typeface="Times New Roman"/>
                <a:ea typeface="Times New Roman"/>
                <a:cs typeface="Times New Roman"/>
                <a:sym typeface="Times New Roman"/>
              </a:rPr>
              <a:t>Products in Product Category 2 sold most</a:t>
            </a:r>
            <a:endParaRPr sz="233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7999" lvl="0" marL="342900" rtl="0" algn="l">
              <a:spcBef>
                <a:spcPts val="1000"/>
              </a:spcBef>
              <a:spcAft>
                <a:spcPts val="0"/>
              </a:spcAft>
              <a:buSzPct val="84574"/>
              <a:buFont typeface="Times New Roman"/>
              <a:buChar char="►"/>
            </a:pPr>
            <a:r>
              <a:rPr lang="en-IN" sz="2333">
                <a:latin typeface="Times New Roman"/>
                <a:ea typeface="Times New Roman"/>
                <a:cs typeface="Times New Roman"/>
                <a:sym typeface="Times New Roman"/>
              </a:rPr>
              <a:t>People generally spent over $5000 in sales</a:t>
            </a:r>
            <a:endParaRPr sz="233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7999" lvl="0" marL="342900" rtl="0" algn="l">
              <a:spcBef>
                <a:spcPts val="1000"/>
              </a:spcBef>
              <a:spcAft>
                <a:spcPts val="0"/>
              </a:spcAft>
              <a:buSzPct val="84574"/>
              <a:buFont typeface="Times New Roman"/>
              <a:buChar char="►"/>
            </a:pPr>
            <a:r>
              <a:rPr lang="en-IN" sz="2333">
                <a:latin typeface="Times New Roman"/>
                <a:ea typeface="Times New Roman"/>
                <a:cs typeface="Times New Roman"/>
                <a:sym typeface="Times New Roman"/>
              </a:rPr>
              <a:t>People in age range 26-35 purchase most</a:t>
            </a:r>
            <a:endParaRPr sz="233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7999" lvl="0" marL="342900" rtl="0" algn="l">
              <a:spcBef>
                <a:spcPts val="1000"/>
              </a:spcBef>
              <a:spcAft>
                <a:spcPts val="0"/>
              </a:spcAft>
              <a:buSzPct val="84574"/>
              <a:buFont typeface="Times New Roman"/>
              <a:buChar char="►"/>
            </a:pPr>
            <a:r>
              <a:rPr lang="en-IN" sz="2333">
                <a:latin typeface="Times New Roman"/>
                <a:ea typeface="Times New Roman"/>
                <a:cs typeface="Times New Roman"/>
                <a:sym typeface="Times New Roman"/>
              </a:rPr>
              <a:t>There are highest average sales in City Category ‘C’ as compared to other</a:t>
            </a:r>
            <a:endParaRPr sz="233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7999" lvl="0" marL="342900" rtl="0" algn="l">
              <a:spcBef>
                <a:spcPts val="1000"/>
              </a:spcBef>
              <a:spcAft>
                <a:spcPts val="0"/>
              </a:spcAft>
              <a:buSzPct val="84574"/>
              <a:buFont typeface="Times New Roman"/>
              <a:buChar char="►"/>
            </a:pPr>
            <a:r>
              <a:rPr lang="en-IN" sz="2333">
                <a:latin typeface="Times New Roman"/>
                <a:ea typeface="Times New Roman"/>
                <a:cs typeface="Times New Roman"/>
                <a:sym typeface="Times New Roman"/>
              </a:rPr>
              <a:t>Unequal Probability sampling technique could be used over this dataset for best results</a:t>
            </a:r>
            <a:endParaRPr sz="233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r>
              <a:t/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r>
              <a:t/>
            </a:r>
            <a:endParaRPr/>
          </a:p>
        </p:txBody>
      </p:sp>
      <p:pic>
        <p:nvPicPr>
          <p:cNvPr id="506" name="Google Shape;50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871137" cy="668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0"/>
          <p:cNvSpPr txBox="1"/>
          <p:nvPr>
            <p:ph type="ctrTitle"/>
          </p:nvPr>
        </p:nvSpPr>
        <p:spPr>
          <a:xfrm>
            <a:off x="1154955" y="2099733"/>
            <a:ext cx="8825700" cy="267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</a:pPr>
            <a:r>
              <a:rPr lang="en-IN"/>
              <a:t>Thank you!! </a:t>
            </a:r>
            <a:br>
              <a:rPr lang="en-IN"/>
            </a:br>
            <a:r>
              <a:rPr lang="en-IN"/>
              <a:t>Questions?</a:t>
            </a:r>
            <a:endParaRPr/>
          </a:p>
        </p:txBody>
      </p:sp>
      <p:pic>
        <p:nvPicPr>
          <p:cNvPr id="512" name="Google Shape;5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105025" cy="7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"/>
          <p:cNvSpPr txBox="1"/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R Packages Used</a:t>
            </a:r>
            <a:endParaRPr/>
          </a:p>
        </p:txBody>
      </p:sp>
      <p:sp>
        <p:nvSpPr>
          <p:cNvPr id="271" name="Google Shape;271;p4"/>
          <p:cNvSpPr txBox="1"/>
          <p:nvPr>
            <p:ph idx="1" type="body"/>
          </p:nvPr>
        </p:nvSpPr>
        <p:spPr>
          <a:xfrm>
            <a:off x="1154950" y="2361475"/>
            <a:ext cx="8825700" cy="44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40"/>
              <a:buChar char="►"/>
            </a:pPr>
            <a:r>
              <a:rPr b="1" lang="en-IN" sz="2000">
                <a:latin typeface="Times New Roman"/>
                <a:ea typeface="Times New Roman"/>
                <a:cs typeface="Times New Roman"/>
                <a:sym typeface="Times New Roman"/>
              </a:rPr>
              <a:t>UsingR</a:t>
            </a: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 : for Introductory Statistics             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40"/>
              <a:buChar char="►"/>
            </a:pPr>
            <a:r>
              <a:rPr b="1" lang="en-IN" sz="2000">
                <a:latin typeface="Times New Roman"/>
                <a:ea typeface="Times New Roman"/>
                <a:cs typeface="Times New Roman"/>
                <a:sym typeface="Times New Roman"/>
              </a:rPr>
              <a:t>Sampling</a:t>
            </a: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 : </a:t>
            </a:r>
            <a:r>
              <a:rPr lang="en-IN" sz="20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Functions for drawing and calibrating samples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40"/>
              <a:buChar char="►"/>
            </a:pPr>
            <a:r>
              <a:rPr b="1" lang="en-IN" sz="2000">
                <a:latin typeface="Times New Roman"/>
                <a:ea typeface="Times New Roman"/>
                <a:cs typeface="Times New Roman"/>
                <a:sym typeface="Times New Roman"/>
              </a:rPr>
              <a:t>Stringr</a:t>
            </a: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429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are four main families of functions in stringr: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429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  Character manipulation: these functions allow you to manipulate individual characters within the strings in character vectors.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429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  Whitespace tools to add, remove, and manipulate whitespace.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429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  Locale sensitive operations whose operations will vary from locale to locale.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429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  Pattern matching functions. These recognise four engines of pattern description. The most common is regular expressions, but there are three other tools.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51459" lvl="0" marL="3429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id="272" name="Google Shape;27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9250" y="0"/>
            <a:ext cx="1906550" cy="681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f612869314_0_497"/>
          <p:cNvSpPr txBox="1"/>
          <p:nvPr/>
        </p:nvSpPr>
        <p:spPr>
          <a:xfrm>
            <a:off x="828675" y="88350"/>
            <a:ext cx="9501300" cy="71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en-I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Tidyverse :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'tidyverse' is a set of packages that work in harmony because they share common data representations and 'API' design.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Using it for TIBBLE in project</a:t>
            </a:r>
            <a:r>
              <a:rPr lang="en-IN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IN" sz="20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</a:t>
            </a:r>
            <a:endParaRPr sz="20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8460" lvl="0" marL="3429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 New Roman"/>
              <a:buChar char="►"/>
            </a:pPr>
            <a:r>
              <a:rPr b="1" lang="en-IN" sz="20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stats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For R statistical functions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8460" lvl="0" marL="3429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 New Roman"/>
              <a:buChar char="►"/>
            </a:pPr>
            <a:r>
              <a:rPr b="1" lang="en-IN" sz="20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prob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 framework for performing elementary probability calculations on finite sample spaces, which may be represented by data frames or lists.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8460" lvl="0" marL="3429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 New Roman"/>
              <a:buChar char="►"/>
            </a:pPr>
            <a:r>
              <a:rPr b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dbplyr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implements the data table back-end for 'dplyr' so that you can seamlessly use data table and 'dplyr' together.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8460" lvl="0" marL="3429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 New Roman"/>
              <a:buChar char="►"/>
            </a:pPr>
            <a:r>
              <a:rPr b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dtplyr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This implements the data table back-end for 'dplyr' so that you can seamlessly use data table and 'dplyr' together.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8" name="Google Shape;278;gf612869314_0_4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6975" y="-2"/>
            <a:ext cx="2105025" cy="63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"/>
          <p:cNvSpPr txBox="1"/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Attributes in Data</a:t>
            </a:r>
            <a:endParaRPr/>
          </a:p>
        </p:txBody>
      </p:sp>
      <p:sp>
        <p:nvSpPr>
          <p:cNvPr id="284" name="Google Shape;284;p5"/>
          <p:cNvSpPr txBox="1"/>
          <p:nvPr>
            <p:ph idx="1" type="body"/>
          </p:nvPr>
        </p:nvSpPr>
        <p:spPr>
          <a:xfrm>
            <a:off x="380999" y="2295525"/>
            <a:ext cx="6562725" cy="45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32"/>
              <a:buFont typeface="Times New Roman"/>
              <a:buChar char="►"/>
            </a:pPr>
            <a:r>
              <a:rPr lang="en-IN" sz="1965">
                <a:latin typeface="Times New Roman"/>
                <a:ea typeface="Times New Roman"/>
                <a:cs typeface="Times New Roman"/>
                <a:sym typeface="Times New Roman"/>
              </a:rPr>
              <a:t>User_ID	(Numerical Variable)</a:t>
            </a:r>
            <a:endParaRPr sz="196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632"/>
              <a:buFont typeface="Times New Roman"/>
              <a:buChar char="►"/>
            </a:pPr>
            <a:r>
              <a:rPr lang="en-IN" sz="1965">
                <a:latin typeface="Times New Roman"/>
                <a:ea typeface="Times New Roman"/>
                <a:cs typeface="Times New Roman"/>
                <a:sym typeface="Times New Roman"/>
              </a:rPr>
              <a:t>Product_ID	(Categorical Variable)</a:t>
            </a:r>
            <a:endParaRPr sz="196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632"/>
              <a:buFont typeface="Times New Roman"/>
              <a:buChar char="►"/>
            </a:pPr>
            <a:r>
              <a:rPr lang="en-IN" sz="1965">
                <a:latin typeface="Times New Roman"/>
                <a:ea typeface="Times New Roman"/>
                <a:cs typeface="Times New Roman"/>
                <a:sym typeface="Times New Roman"/>
              </a:rPr>
              <a:t>Gender	(Categorical Variable)</a:t>
            </a:r>
            <a:endParaRPr sz="196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632"/>
              <a:buFont typeface="Times New Roman"/>
              <a:buChar char="►"/>
            </a:pPr>
            <a:r>
              <a:rPr lang="en-IN" sz="1965">
                <a:latin typeface="Times New Roman"/>
                <a:ea typeface="Times New Roman"/>
                <a:cs typeface="Times New Roman"/>
                <a:sym typeface="Times New Roman"/>
              </a:rPr>
              <a:t>Age	(Categorical Variable, because it is in ranges)</a:t>
            </a:r>
            <a:endParaRPr sz="196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632"/>
              <a:buFont typeface="Times New Roman"/>
              <a:buChar char="►"/>
            </a:pPr>
            <a:r>
              <a:rPr lang="en-IN" sz="1965">
                <a:latin typeface="Times New Roman"/>
                <a:ea typeface="Times New Roman"/>
                <a:cs typeface="Times New Roman"/>
                <a:sym typeface="Times New Roman"/>
              </a:rPr>
              <a:t>Occupation	(Numerical Variable)</a:t>
            </a:r>
            <a:endParaRPr sz="196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632"/>
              <a:buFont typeface="Times New Roman"/>
              <a:buChar char="►"/>
            </a:pPr>
            <a:r>
              <a:rPr lang="en-IN" sz="1965">
                <a:latin typeface="Times New Roman"/>
                <a:ea typeface="Times New Roman"/>
                <a:cs typeface="Times New Roman"/>
                <a:sym typeface="Times New Roman"/>
              </a:rPr>
              <a:t>City_Category	(Categorical Variable)</a:t>
            </a:r>
            <a:endParaRPr sz="196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632"/>
              <a:buFont typeface="Times New Roman"/>
              <a:buChar char="►"/>
            </a:pPr>
            <a:r>
              <a:rPr lang="en-IN" sz="1965">
                <a:latin typeface="Times New Roman"/>
                <a:ea typeface="Times New Roman"/>
                <a:cs typeface="Times New Roman"/>
                <a:sym typeface="Times New Roman"/>
              </a:rPr>
              <a:t>Stay_In_Current_City_Years	(Numerical Variable)</a:t>
            </a:r>
            <a:endParaRPr sz="196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632"/>
              <a:buFont typeface="Times New Roman"/>
              <a:buChar char="►"/>
            </a:pPr>
            <a:r>
              <a:rPr lang="en-IN" sz="1965">
                <a:latin typeface="Times New Roman"/>
                <a:ea typeface="Times New Roman"/>
                <a:cs typeface="Times New Roman"/>
                <a:sym typeface="Times New Roman"/>
              </a:rPr>
              <a:t>Marital_Status	(Numerical Variable)</a:t>
            </a:r>
            <a:endParaRPr sz="196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632"/>
              <a:buFont typeface="Times New Roman"/>
              <a:buChar char="►"/>
            </a:pPr>
            <a:r>
              <a:rPr lang="en-IN" sz="1965">
                <a:latin typeface="Times New Roman"/>
                <a:ea typeface="Times New Roman"/>
                <a:cs typeface="Times New Roman"/>
                <a:sym typeface="Times New Roman"/>
              </a:rPr>
              <a:t>Product_Category_1	(Numerical Variable)</a:t>
            </a:r>
            <a:endParaRPr sz="196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632"/>
              <a:buFont typeface="Times New Roman"/>
              <a:buChar char="►"/>
            </a:pPr>
            <a:r>
              <a:rPr lang="en-IN" sz="1965">
                <a:latin typeface="Times New Roman"/>
                <a:ea typeface="Times New Roman"/>
                <a:cs typeface="Times New Roman"/>
                <a:sym typeface="Times New Roman"/>
              </a:rPr>
              <a:t>Product_Category_2	(Numerical Variable)</a:t>
            </a:r>
            <a:endParaRPr sz="196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632"/>
              <a:buFont typeface="Times New Roman"/>
              <a:buChar char="►"/>
            </a:pPr>
            <a:r>
              <a:rPr lang="en-IN" sz="1965">
                <a:latin typeface="Times New Roman"/>
                <a:ea typeface="Times New Roman"/>
                <a:cs typeface="Times New Roman"/>
                <a:sym typeface="Times New Roman"/>
              </a:rPr>
              <a:t>Product_Category_3	(Numerical Variable)</a:t>
            </a:r>
            <a:endParaRPr sz="196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632"/>
              <a:buFont typeface="Times New Roman"/>
              <a:buChar char="►"/>
            </a:pPr>
            <a:r>
              <a:rPr lang="en-IN" sz="1965">
                <a:latin typeface="Times New Roman"/>
                <a:ea typeface="Times New Roman"/>
                <a:cs typeface="Times New Roman"/>
                <a:sym typeface="Times New Roman"/>
              </a:rPr>
              <a:t>Purchase amount in dollars	(Numerical Variable)</a:t>
            </a:r>
            <a:endParaRPr sz="196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58318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332"/>
              <a:buNone/>
            </a:pPr>
            <a:r>
              <a:t/>
            </a:r>
            <a:endParaRPr sz="1665"/>
          </a:p>
        </p:txBody>
      </p:sp>
      <p:pic>
        <p:nvPicPr>
          <p:cNvPr id="285" name="Google Shape;285;p5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45814" l="21448" r="45975" t="6955"/>
          <a:stretch/>
        </p:blipFill>
        <p:spPr>
          <a:xfrm>
            <a:off x="6724650" y="2479674"/>
            <a:ext cx="4914664" cy="4008167"/>
          </a:xfrm>
          <a:prstGeom prst="rect">
            <a:avLst/>
          </a:prstGeom>
          <a:noFill/>
          <a:ln cap="sq" cmpd="thickThin" w="889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286" name="Google Shape;286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65525" y="0"/>
            <a:ext cx="1926475" cy="82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6"/>
          <p:cNvSpPr txBox="1"/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Exploring Attributes</a:t>
            </a:r>
            <a:endParaRPr/>
          </a:p>
        </p:txBody>
      </p:sp>
      <p:sp>
        <p:nvSpPr>
          <p:cNvPr id="292" name="Google Shape;292;p6"/>
          <p:cNvSpPr txBox="1"/>
          <p:nvPr>
            <p:ph idx="1" type="body"/>
          </p:nvPr>
        </p:nvSpPr>
        <p:spPr>
          <a:xfrm>
            <a:off x="695326" y="2314575"/>
            <a:ext cx="10658474" cy="4200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6108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40"/>
              <a:buChar char="►"/>
            </a:pPr>
            <a:r>
              <a:rPr b="1" lang="en-IN" sz="1900">
                <a:latin typeface="Times New Roman"/>
                <a:ea typeface="Times New Roman"/>
                <a:cs typeface="Times New Roman"/>
                <a:sym typeface="Times New Roman"/>
              </a:rPr>
              <a:t>User Id: </a:t>
            </a:r>
            <a:r>
              <a:rPr lang="en-IN" sz="1900">
                <a:solidFill>
                  <a:srgbClr val="A824A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 Unique</a:t>
            </a:r>
            <a:r>
              <a:rPr lang="en-IN" sz="1900">
                <a:latin typeface="Times New Roman"/>
                <a:ea typeface="Times New Roman"/>
                <a:cs typeface="Times New Roman"/>
                <a:sym typeface="Times New Roman"/>
              </a:rPr>
              <a:t>, maps person to the particular purchase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6108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540"/>
              <a:buChar char="►"/>
            </a:pPr>
            <a:r>
              <a:rPr b="1" lang="en-IN" sz="1900">
                <a:latin typeface="Times New Roman"/>
                <a:ea typeface="Times New Roman"/>
                <a:cs typeface="Times New Roman"/>
                <a:sym typeface="Times New Roman"/>
              </a:rPr>
              <a:t>Product Id:</a:t>
            </a:r>
            <a:r>
              <a:rPr lang="en-IN" sz="1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IN" sz="1900">
                <a:solidFill>
                  <a:srgbClr val="A824A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 Unique</a:t>
            </a:r>
            <a:r>
              <a:rPr lang="en-IN" sz="1900">
                <a:latin typeface="Times New Roman"/>
                <a:ea typeface="Times New Roman"/>
                <a:cs typeface="Times New Roman"/>
                <a:sym typeface="Times New Roman"/>
              </a:rPr>
              <a:t>, tells how many purchases are made for a product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6108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540"/>
              <a:buChar char="►"/>
            </a:pPr>
            <a:r>
              <a:rPr b="1" lang="en-IN" sz="1900">
                <a:latin typeface="Times New Roman"/>
                <a:ea typeface="Times New Roman"/>
                <a:cs typeface="Times New Roman"/>
                <a:sym typeface="Times New Roman"/>
              </a:rPr>
              <a:t>Gender:</a:t>
            </a:r>
            <a:r>
              <a:rPr lang="en-IN" sz="1900">
                <a:latin typeface="Times New Roman"/>
                <a:ea typeface="Times New Roman"/>
                <a:cs typeface="Times New Roman"/>
                <a:sym typeface="Times New Roman"/>
              </a:rPr>
              <a:t> Have only two variables: </a:t>
            </a:r>
            <a:r>
              <a:rPr lang="en-IN" sz="1900">
                <a:solidFill>
                  <a:srgbClr val="A824A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M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6108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540"/>
              <a:buChar char="►"/>
            </a:pPr>
            <a:r>
              <a:rPr b="1" lang="en-IN" sz="1900">
                <a:latin typeface="Times New Roman"/>
                <a:ea typeface="Times New Roman"/>
                <a:cs typeface="Times New Roman"/>
                <a:sym typeface="Times New Roman"/>
              </a:rPr>
              <a:t>Age: </a:t>
            </a:r>
            <a:r>
              <a:rPr lang="en-IN" sz="1900">
                <a:latin typeface="Times New Roman"/>
                <a:ea typeface="Times New Roman"/>
                <a:cs typeface="Times New Roman"/>
                <a:sym typeface="Times New Roman"/>
              </a:rPr>
              <a:t>It is divided into </a:t>
            </a:r>
            <a:r>
              <a:rPr lang="en-IN" sz="1900">
                <a:solidFill>
                  <a:srgbClr val="A824A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 ranges</a:t>
            </a:r>
            <a:r>
              <a:rPr lang="en-IN" sz="1900">
                <a:latin typeface="Times New Roman"/>
                <a:ea typeface="Times New Roman"/>
                <a:cs typeface="Times New Roman"/>
                <a:sym typeface="Times New Roman"/>
              </a:rPr>
              <a:t>, Here Age is Categorical Variable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6108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540"/>
              <a:buChar char="►"/>
            </a:pPr>
            <a:r>
              <a:rPr b="1" lang="en-IN" sz="1900">
                <a:latin typeface="Times New Roman"/>
                <a:ea typeface="Times New Roman"/>
                <a:cs typeface="Times New Roman"/>
                <a:sym typeface="Times New Roman"/>
              </a:rPr>
              <a:t>Occupation: </a:t>
            </a:r>
            <a:r>
              <a:rPr lang="en-IN" sz="1900">
                <a:latin typeface="Times New Roman"/>
                <a:ea typeface="Times New Roman"/>
                <a:cs typeface="Times New Roman"/>
                <a:sym typeface="Times New Roman"/>
              </a:rPr>
              <a:t>There are 21 different occupation ranging from </a:t>
            </a:r>
            <a:r>
              <a:rPr lang="en-IN" sz="1900">
                <a:solidFill>
                  <a:srgbClr val="A824A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0-21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6108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540"/>
              <a:buChar char="►"/>
            </a:pPr>
            <a:r>
              <a:rPr b="1" lang="en-IN" sz="1900">
                <a:latin typeface="Times New Roman"/>
                <a:ea typeface="Times New Roman"/>
                <a:cs typeface="Times New Roman"/>
                <a:sym typeface="Times New Roman"/>
              </a:rPr>
              <a:t>City Category: </a:t>
            </a:r>
            <a:r>
              <a:rPr lang="en-IN" sz="1900">
                <a:latin typeface="Times New Roman"/>
                <a:ea typeface="Times New Roman"/>
                <a:cs typeface="Times New Roman"/>
                <a:sym typeface="Times New Roman"/>
              </a:rPr>
              <a:t>Cities in which customers have lived is categorized into three categories: </a:t>
            </a:r>
            <a:r>
              <a:rPr lang="en-IN" sz="1900">
                <a:solidFill>
                  <a:srgbClr val="A824A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A, B, C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6108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540"/>
              <a:buChar char="►"/>
            </a:pPr>
            <a:r>
              <a:rPr b="1" lang="en-IN" sz="1900">
                <a:latin typeface="Times New Roman"/>
                <a:ea typeface="Times New Roman"/>
                <a:cs typeface="Times New Roman"/>
                <a:sym typeface="Times New Roman"/>
              </a:rPr>
              <a:t>Year.. :</a:t>
            </a:r>
            <a:r>
              <a:rPr lang="en-IN" sz="1900">
                <a:latin typeface="Times New Roman"/>
                <a:ea typeface="Times New Roman"/>
                <a:cs typeface="Times New Roman"/>
                <a:sym typeface="Times New Roman"/>
              </a:rPr>
              <a:t> People have lived in the current city for </a:t>
            </a:r>
            <a:r>
              <a:rPr lang="en-IN" sz="1900">
                <a:solidFill>
                  <a:srgbClr val="A824A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0-5 years</a:t>
            </a:r>
            <a:r>
              <a:rPr lang="en-IN" sz="1900">
                <a:latin typeface="Times New Roman"/>
                <a:ea typeface="Times New Roman"/>
                <a:cs typeface="Times New Roman"/>
                <a:sym typeface="Times New Roman"/>
              </a:rPr>
              <a:t>. Here 5 could mean atleast 5 years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6108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540"/>
              <a:buChar char="►"/>
            </a:pPr>
            <a:r>
              <a:rPr b="1" lang="en-IN" sz="1900">
                <a:latin typeface="Times New Roman"/>
                <a:ea typeface="Times New Roman"/>
                <a:cs typeface="Times New Roman"/>
                <a:sym typeface="Times New Roman"/>
              </a:rPr>
              <a:t>Marital Status:</a:t>
            </a:r>
            <a:r>
              <a:rPr lang="en-IN" sz="1900">
                <a:latin typeface="Times New Roman"/>
                <a:ea typeface="Times New Roman"/>
                <a:cs typeface="Times New Roman"/>
                <a:sym typeface="Times New Roman"/>
              </a:rPr>
              <a:t> People have their marriage status marked as either </a:t>
            </a:r>
            <a:r>
              <a:rPr lang="en-IN" sz="1900">
                <a:solidFill>
                  <a:srgbClr val="A824A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 or 1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6108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540"/>
              <a:buChar char="►"/>
            </a:pPr>
            <a:r>
              <a:rPr b="1" lang="en-IN" sz="1900">
                <a:latin typeface="Times New Roman"/>
                <a:ea typeface="Times New Roman"/>
                <a:cs typeface="Times New Roman"/>
                <a:sym typeface="Times New Roman"/>
              </a:rPr>
              <a:t>Product Category 1</a:t>
            </a:r>
            <a:r>
              <a:rPr lang="en-IN" sz="1900">
                <a:latin typeface="Times New Roman"/>
                <a:ea typeface="Times New Roman"/>
                <a:cs typeface="Times New Roman"/>
                <a:sym typeface="Times New Roman"/>
              </a:rPr>
              <a:t>: Ranges form </a:t>
            </a:r>
            <a:r>
              <a:rPr lang="en-IN" sz="1900">
                <a:solidFill>
                  <a:srgbClr val="A824A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1-18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6108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540"/>
              <a:buChar char="►"/>
            </a:pPr>
            <a:r>
              <a:rPr b="1" lang="en-IN" sz="1900">
                <a:latin typeface="Times New Roman"/>
                <a:ea typeface="Times New Roman"/>
                <a:cs typeface="Times New Roman"/>
                <a:sym typeface="Times New Roman"/>
              </a:rPr>
              <a:t>Product Category 2: </a:t>
            </a:r>
            <a:r>
              <a:rPr lang="en-IN" sz="1900">
                <a:latin typeface="Times New Roman"/>
                <a:ea typeface="Times New Roman"/>
                <a:cs typeface="Times New Roman"/>
                <a:sym typeface="Times New Roman"/>
              </a:rPr>
              <a:t>Ranges form </a:t>
            </a:r>
            <a:r>
              <a:rPr lang="en-IN" sz="1900">
                <a:solidFill>
                  <a:srgbClr val="A824A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2-18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6108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540"/>
              <a:buChar char="►"/>
            </a:pPr>
            <a:r>
              <a:rPr b="1" lang="en-IN" sz="1900">
                <a:latin typeface="Times New Roman"/>
                <a:ea typeface="Times New Roman"/>
                <a:cs typeface="Times New Roman"/>
                <a:sym typeface="Times New Roman"/>
              </a:rPr>
              <a:t>Product Category 3: </a:t>
            </a:r>
            <a:r>
              <a:rPr lang="en-IN" sz="1900">
                <a:latin typeface="Times New Roman"/>
                <a:ea typeface="Times New Roman"/>
                <a:cs typeface="Times New Roman"/>
                <a:sym typeface="Times New Roman"/>
              </a:rPr>
              <a:t>Ranges form </a:t>
            </a:r>
            <a:r>
              <a:rPr lang="en-IN" sz="1900">
                <a:solidFill>
                  <a:srgbClr val="A824A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3-18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6108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540"/>
              <a:buChar char="►"/>
            </a:pPr>
            <a:r>
              <a:rPr b="1" lang="en-IN" sz="1900">
                <a:latin typeface="Times New Roman"/>
                <a:ea typeface="Times New Roman"/>
                <a:cs typeface="Times New Roman"/>
                <a:sym typeface="Times New Roman"/>
              </a:rPr>
              <a:t>Purchase: </a:t>
            </a:r>
            <a:r>
              <a:rPr lang="en-IN" sz="1900">
                <a:latin typeface="Times New Roman"/>
                <a:ea typeface="Times New Roman"/>
                <a:cs typeface="Times New Roman"/>
                <a:sym typeface="Times New Roman"/>
              </a:rPr>
              <a:t>It is the amount people </a:t>
            </a:r>
            <a:r>
              <a:rPr lang="en-IN" sz="1900">
                <a:solidFill>
                  <a:srgbClr val="A824A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spent in $ </a:t>
            </a:r>
            <a:r>
              <a:rPr lang="en-IN" sz="1900">
                <a:latin typeface="Times New Roman"/>
                <a:ea typeface="Times New Roman"/>
                <a:cs typeface="Times New Roman"/>
                <a:sym typeface="Times New Roman"/>
              </a:rPr>
              <a:t>for purchases. </a:t>
            </a:r>
            <a:r>
              <a:rPr lang="en-IN" sz="1900">
                <a:solidFill>
                  <a:srgbClr val="A824A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 unique</a:t>
            </a:r>
            <a:r>
              <a:rPr lang="en-IN" sz="19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3" name="Google Shape;293;p6"/>
          <p:cNvPicPr preferRelativeResize="0"/>
          <p:nvPr/>
        </p:nvPicPr>
        <p:blipFill rotWithShape="1">
          <a:blip r:embed="rId3">
            <a:alphaModFix/>
          </a:blip>
          <a:srcRect b="45814" l="21448" r="45975" t="6955"/>
          <a:stretch/>
        </p:blipFill>
        <p:spPr>
          <a:xfrm>
            <a:off x="9001124" y="1025434"/>
            <a:ext cx="2990851" cy="2547757"/>
          </a:xfrm>
          <a:prstGeom prst="rect">
            <a:avLst/>
          </a:prstGeom>
          <a:noFill/>
          <a:ln cap="sq" cmpd="thickThin" w="889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"/>
          <p:cNvSpPr txBox="1"/>
          <p:nvPr>
            <p:ph type="ctrTitle"/>
          </p:nvPr>
        </p:nvSpPr>
        <p:spPr>
          <a:xfrm>
            <a:off x="1154955" y="2099733"/>
            <a:ext cx="8825700" cy="267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</a:pPr>
            <a:r>
              <a:rPr lang="en-IN"/>
              <a:t>Analysis..</a:t>
            </a:r>
            <a:endParaRPr/>
          </a:p>
        </p:txBody>
      </p:sp>
      <p:pic>
        <p:nvPicPr>
          <p:cNvPr id="299" name="Google Shape;29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105025" cy="7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f612869314_0_579"/>
          <p:cNvSpPr txBox="1"/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Power BI Dashboard</a:t>
            </a:r>
            <a:endParaRPr/>
          </a:p>
        </p:txBody>
      </p:sp>
      <p:pic>
        <p:nvPicPr>
          <p:cNvPr id="305" name="Google Shape;305;gf612869314_0_5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525" y="1833175"/>
            <a:ext cx="10060550" cy="502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f612869314_0_5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1871137" cy="668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on Boardroom">
  <a:themeElements>
    <a:clrScheme name="Ion Boardroom">
      <a:dk1>
        <a:srgbClr val="000000"/>
      </a:dk1>
      <a:lt1>
        <a:srgbClr val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2018-12-16T06:06:32Z</dcterms:created>
  <dc:creator>Totla, Rajshri</dc:creator>
</cp:coreProperties>
</file>